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94" r:id="rId4"/>
    <p:sldId id="258" r:id="rId5"/>
    <p:sldId id="259" r:id="rId6"/>
    <p:sldId id="260" r:id="rId7"/>
    <p:sldId id="262" r:id="rId8"/>
    <p:sldId id="261" r:id="rId9"/>
    <p:sldId id="263" r:id="rId10"/>
    <p:sldId id="295" r:id="rId11"/>
    <p:sldId id="264" r:id="rId12"/>
    <p:sldId id="265" r:id="rId13"/>
    <p:sldId id="266" r:id="rId14"/>
    <p:sldId id="2701" r:id="rId15"/>
    <p:sldId id="267" r:id="rId16"/>
    <p:sldId id="268" r:id="rId17"/>
    <p:sldId id="280" r:id="rId18"/>
    <p:sldId id="270" r:id="rId19"/>
    <p:sldId id="274" r:id="rId20"/>
    <p:sldId id="296" r:id="rId21"/>
    <p:sldId id="271" r:id="rId22"/>
    <p:sldId id="297" r:id="rId23"/>
    <p:sldId id="273" r:id="rId24"/>
    <p:sldId id="275" r:id="rId25"/>
    <p:sldId id="293" r:id="rId26"/>
    <p:sldId id="292" r:id="rId27"/>
    <p:sldId id="2702" r:id="rId28"/>
    <p:sldId id="290" r:id="rId29"/>
    <p:sldId id="288" r:id="rId30"/>
    <p:sldId id="283" r:id="rId31"/>
    <p:sldId id="284" r:id="rId32"/>
    <p:sldId id="285" r:id="rId33"/>
    <p:sldId id="281" r:id="rId34"/>
    <p:sldId id="282" r:id="rId35"/>
    <p:sldId id="276" r:id="rId36"/>
    <p:sldId id="277" r:id="rId37"/>
    <p:sldId id="278" r:id="rId38"/>
    <p:sldId id="289" r:id="rId39"/>
    <p:sldId id="287" r:id="rId40"/>
    <p:sldId id="2703" r:id="rId41"/>
    <p:sldId id="2619" r:id="rId42"/>
    <p:sldId id="2676" r:id="rId43"/>
    <p:sldId id="2677" r:id="rId44"/>
    <p:sldId id="2688" r:id="rId45"/>
    <p:sldId id="2665" r:id="rId46"/>
    <p:sldId id="2666" r:id="rId47"/>
    <p:sldId id="2667" r:id="rId48"/>
    <p:sldId id="2678" r:id="rId49"/>
    <p:sldId id="2698" r:id="rId50"/>
    <p:sldId id="2699" r:id="rId51"/>
    <p:sldId id="2700" r:id="rId52"/>
    <p:sldId id="2697" r:id="rId53"/>
    <p:sldId id="2672" r:id="rId54"/>
    <p:sldId id="2673" r:id="rId55"/>
    <p:sldId id="2605" r:id="rId56"/>
    <p:sldId id="2606" r:id="rId57"/>
    <p:sldId id="2607" r:id="rId58"/>
    <p:sldId id="2608" r:id="rId59"/>
    <p:sldId id="2241" r:id="rId60"/>
    <p:sldId id="2171" r:id="rId61"/>
    <p:sldId id="2173" r:id="rId62"/>
    <p:sldId id="2242" r:id="rId63"/>
    <p:sldId id="2172" r:id="rId64"/>
    <p:sldId id="2249" r:id="rId65"/>
    <p:sldId id="2674" r:id="rId66"/>
    <p:sldId id="2675" r:id="rId67"/>
    <p:sldId id="2183" r:id="rId68"/>
    <p:sldId id="2339" r:id="rId69"/>
    <p:sldId id="2184" r:id="rId70"/>
    <p:sldId id="2181" r:id="rId71"/>
    <p:sldId id="2182" r:id="rId72"/>
    <p:sldId id="2704" r:id="rId73"/>
    <p:sldId id="2705" r:id="rId74"/>
    <p:sldId id="291" r:id="rId75"/>
    <p:sldId id="279" r:id="rId76"/>
    <p:sldId id="286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4"/>
    <p:restoredTop sz="93375"/>
  </p:normalViewPr>
  <p:slideViewPr>
    <p:cSldViewPr snapToGrid="0" snapToObjects="1">
      <p:cViewPr varScale="1">
        <p:scale>
          <a:sx n="211" d="100"/>
          <a:sy n="211" d="100"/>
        </p:scale>
        <p:origin x="31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248D3-581C-A146-9107-C7112DDD59D8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866A8-AE38-CF42-AD12-783B384CD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6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Economic Co-operation and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6866A8-AE38-CF42-AD12-783B384CD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center of gravity has shifted towards data, yet, this type of tooling ecosystem doesn’t exist for building human data interfaces.</a:t>
            </a:r>
          </a:p>
          <a:p>
            <a:endParaRPr lang="en-US" dirty="0"/>
          </a:p>
          <a:p>
            <a:r>
              <a:rPr lang="en-US" dirty="0"/>
              <a:t>Sure we have large scale databases, and data science platforms like </a:t>
            </a:r>
            <a:r>
              <a:rPr lang="en-US" dirty="0" err="1"/>
              <a:t>Jupyter</a:t>
            </a:r>
            <a:r>
              <a:rPr lang="en-US" dirty="0"/>
              <a:t>, but the design tools, no and low code environments, and one-click deployment simply does not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19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center of gravity has shifted towards data, yet, this type of tooling ecosystem doesn’t exist for building human data interfaces.</a:t>
            </a:r>
          </a:p>
          <a:p>
            <a:endParaRPr lang="en-US" dirty="0"/>
          </a:p>
          <a:p>
            <a:r>
              <a:rPr lang="en-US" dirty="0"/>
              <a:t>Sure we have large scale databases, and data science platforms like </a:t>
            </a:r>
            <a:r>
              <a:rPr lang="en-US" dirty="0" err="1"/>
              <a:t>Jupyter</a:t>
            </a:r>
            <a:r>
              <a:rPr lang="en-US" dirty="0"/>
              <a:t>, but the design tools, no and low code environments, and one-click deployment simply does not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5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that the data interface directly aggregates over is essentially unbounded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35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is scale.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argument in this talk is that filling this gap is largely a data management problem.</a:t>
            </a:r>
          </a:p>
          <a:p>
            <a:r>
              <a:rPr lang="en-US" dirty="0"/>
              <a:t>It’s not a problem “for HCI or VIS folks” to figure out, and it’s not about running SQL faster.</a:t>
            </a:r>
          </a:p>
          <a:p>
            <a:r>
              <a:rPr lang="en-US" dirty="0"/>
              <a:t>It’s our opportunity to define HOW should users interact</a:t>
            </a:r>
          </a:p>
          <a:p>
            <a:r>
              <a:rPr lang="en-US" dirty="0"/>
              <a:t>What data tasks should look like, how they can be expressed,</a:t>
            </a:r>
          </a:p>
          <a:p>
            <a:r>
              <a:rPr lang="en-US" dirty="0"/>
              <a:t>And really to build those systems.</a:t>
            </a:r>
          </a:p>
          <a:p>
            <a:endParaRPr lang="en-US" dirty="0"/>
          </a:p>
          <a:p>
            <a:r>
              <a:rPr lang="en-US" dirty="0"/>
              <a:t>Look at just the problem of running vis queries faster – motivated tons of </a:t>
            </a:r>
            <a:r>
              <a:rPr lang="en-US" dirty="0" err="1"/>
              <a:t>aqp</a:t>
            </a:r>
            <a:r>
              <a:rPr lang="en-US" dirty="0"/>
              <a:t>, progressive querying, </a:t>
            </a:r>
            <a:r>
              <a:rPr lang="en-US" dirty="0" err="1"/>
              <a:t>etc</a:t>
            </a:r>
            <a:r>
              <a:rPr lang="en-US" dirty="0"/>
              <a:t> papers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48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second is from the fact that the design of the interface and of the system architecture are deeply coupled.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03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start with examples of each of these challenges.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7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your dataset is small and is fast to process in the client, then the problem is arguably solved and there’s many great solutions.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as the data size grows, your architecture becomes more complex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86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need to shift processing out of the browser to your laptop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3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to a dedicated server and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47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even the cloud.</a:t>
            </a:r>
          </a:p>
          <a:p>
            <a:r>
              <a:rPr lang="en-US" dirty="0"/>
              <a:t>All of this introduces latency at every system boundary,  network bottlenecks, cloud API calls, and the fact that you are running a distributed system,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88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One of the most powerful aspects of technology is that it can empower people to build and create for them selves.</a:t>
            </a:r>
          </a:p>
          <a:p>
            <a:r>
              <a:rPr lang="en-US" dirty="0"/>
              <a:t>Interfaces help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40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interface has not changed, so the user still expects the same responsiveness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22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you would add caching to hide latencies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51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process data in the caches, then they start to look like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02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 there’s great libraries and systems for every individual problem,</a:t>
            </a:r>
          </a:p>
          <a:p>
            <a:r>
              <a:rPr lang="en-US" dirty="0"/>
              <a:t>But optimizing and combining them together is nontrivial.</a:t>
            </a:r>
          </a:p>
          <a:p>
            <a:r>
              <a:rPr lang="en-US" dirty="0"/>
              <a:t>If you squint this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83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akin to the memory hierarchy, and programming against the memory hierarchy is a fundamental challenge in CS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However in this case, we are asking the designers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1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Manually program &amp; optimize against this hierarchy by combining disparate software systems,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signals a lack of good abstractions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71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51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91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look at a simple example.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left is an interface to help analyze legislative votes from </a:t>
            </a:r>
            <a:r>
              <a:rPr lang="en-US" dirty="0" err="1"/>
              <a:t>cambes</a:t>
            </a:r>
            <a:r>
              <a:rPr lang="en-US" dirty="0"/>
              <a:t> of congress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right is the client-server architecture and different precomputation optimization choices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45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add two buttons to choose the decade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64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millenia</a:t>
            </a:r>
            <a:r>
              <a:rPr lang="en-US" dirty="0"/>
              <a:t> since ancient Egypt, scribes were used to write and copy manuscripts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33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server could precompute both decades, and send the precomputed results in response to each button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02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changing the buttons to a range slider requires precomputing a quadratic number of views,</a:t>
            </a:r>
          </a:p>
          <a:p>
            <a:r>
              <a:rPr lang="en-US" dirty="0"/>
              <a:t>So a different data structure like a cube is needed.  </a:t>
            </a:r>
          </a:p>
          <a:p>
            <a:r>
              <a:rPr lang="en-US" dirty="0"/>
              <a:t>Maybe you even cache and process the cube on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71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radio button to select the chamber requires yet another different optimization.</a:t>
            </a:r>
          </a:p>
          <a:p>
            <a:r>
              <a:rPr lang="en-US" dirty="0"/>
              <a:t>And this is just for this simple architecture and interface.</a:t>
            </a:r>
          </a:p>
          <a:p>
            <a:endParaRPr lang="en-US" dirty="0"/>
          </a:p>
          <a:p>
            <a:r>
              <a:rPr lang="en-US" dirty="0"/>
              <a:t>The bottom line is that any minor change in the interface design directly affects what optimizations are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15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word processors enable anyone to open up a webpage, write research papers, novels, memos, and even local neighborhood 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what’s more powerful are tools to CREATE new interfaces</a:t>
            </a:r>
          </a:p>
          <a:p>
            <a:r>
              <a:rPr lang="en-US" dirty="0"/>
              <a:t>Over the past decade, the tools for creatin new interactive applications and interfaces has evolved to the point where it’s possible for a non-programmer to create and deploy a rich, interactive, scalable application without writing much code at all.</a:t>
            </a:r>
          </a:p>
          <a:p>
            <a:endParaRPr lang="en-US" dirty="0"/>
          </a:p>
          <a:p>
            <a:r>
              <a:rPr lang="en-US" dirty="0"/>
              <a:t>This is thanks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4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tools like </a:t>
            </a:r>
            <a:r>
              <a:rPr lang="en-US" dirty="0" err="1"/>
              <a:t>figma</a:t>
            </a:r>
            <a:r>
              <a:rPr lang="en-US" dirty="0"/>
              <a:t>, </a:t>
            </a:r>
            <a:r>
              <a:rPr lang="en-US" dirty="0" err="1"/>
              <a:t>plasmic</a:t>
            </a:r>
            <a:r>
              <a:rPr lang="en-US" dirty="0"/>
              <a:t>, and </a:t>
            </a:r>
            <a:r>
              <a:rPr lang="en-US" dirty="0" err="1"/>
              <a:t>webflow</a:t>
            </a:r>
            <a:r>
              <a:rPr lang="en-US" dirty="0"/>
              <a:t>, that are like Microsoft word, but for interface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5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 tools that dramatically simplify going from design to code.</a:t>
            </a:r>
          </a:p>
          <a:p>
            <a:r>
              <a:rPr lang="en-US" dirty="0"/>
              <a:t>These range from libraries like react and </a:t>
            </a:r>
            <a:r>
              <a:rPr lang="en-US" dirty="0" err="1"/>
              <a:t>svelt</a:t>
            </a:r>
            <a:r>
              <a:rPr lang="en-US" dirty="0"/>
              <a:t>, as well as low code and no code tools like </a:t>
            </a:r>
            <a:r>
              <a:rPr lang="en-US" dirty="0" err="1"/>
              <a:t>Airtable</a:t>
            </a:r>
            <a:r>
              <a:rPr lang="en-US" dirty="0"/>
              <a:t> and bubble.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82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 deployment is one click and free, thanks to cloud databases, storage, and compute that are essentially free.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center of gravity has shifted towards data, yet, this type of tooling ecosystem doesn’t exist for building human data interfaces.</a:t>
            </a:r>
          </a:p>
          <a:p>
            <a:endParaRPr lang="en-US" dirty="0"/>
          </a:p>
          <a:p>
            <a:r>
              <a:rPr lang="en-US" dirty="0"/>
              <a:t>Sure we have large scale databases, and data science platforms like </a:t>
            </a:r>
            <a:r>
              <a:rPr lang="en-US" dirty="0" err="1"/>
              <a:t>Jupyter</a:t>
            </a:r>
            <a:r>
              <a:rPr lang="en-US" dirty="0"/>
              <a:t>, but the design tools, no and low code environments, and one-click deployment simply does not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E4244-FB18-F448-9ACF-F0DFEEF279B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6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9/13/21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9/13/21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biaviz.github.io/2021f_w6998/syllabus#participation" TargetMode="External"/><Relationship Id="rId2" Type="http://schemas.openxmlformats.org/officeDocument/2006/relationships/hyperlink" Target="https://columbiaviz.github.io/2021f_w6998/projec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umbiaviz.github.io/2021f_w6998/syllabus#readin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oneycomb.io/working-with-your-data/bubbleup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lumbiaviz.github.io/" TargetMode="External"/><Relationship Id="rId2" Type="http://schemas.openxmlformats.org/officeDocument/2006/relationships/hyperlink" Target="mailto:ewu@cs.columbia.edu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4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40.emf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07573"/>
            <a:ext cx="6858000" cy="2149522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COMS W6998</a:t>
            </a:r>
            <a:br>
              <a:rPr lang="en-US" sz="2700" dirty="0"/>
            </a:br>
            <a:br>
              <a:rPr lang="en-US" dirty="0"/>
            </a:br>
            <a:r>
              <a:rPr lang="en-US" dirty="0"/>
              <a:t>SYSTEMS FOR HUMAN DATA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367513"/>
            <a:ext cx="6858000" cy="1241822"/>
          </a:xfrm>
        </p:spPr>
        <p:txBody>
          <a:bodyPr/>
          <a:lstStyle/>
          <a:p>
            <a:r>
              <a:rPr lang="en-US" dirty="0"/>
              <a:t>Eugene Wu</a:t>
            </a:r>
          </a:p>
          <a:p>
            <a:r>
              <a:rPr lang="en-US" dirty="0"/>
              <a:t>http://</a:t>
            </a:r>
            <a:r>
              <a:rPr lang="en-US" dirty="0" err="1"/>
              <a:t>columbiaviz.github.io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980D-CD69-6842-840B-8786EFEE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B0C45-E1D2-1D4A-9060-D58C10E71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creative and systematic work undertaken </a:t>
            </a:r>
          </a:p>
          <a:p>
            <a:pPr marL="0" indent="0" algn="ctr">
              <a:buNone/>
            </a:pPr>
            <a:r>
              <a:rPr lang="en-US" dirty="0"/>
              <a:t>to </a:t>
            </a:r>
            <a:r>
              <a:rPr lang="en-US" b="1" dirty="0"/>
              <a:t>increase the stock of knowledge </a:t>
            </a:r>
          </a:p>
          <a:p>
            <a:pPr marL="0" indent="0" algn="ctr">
              <a:buNone/>
            </a:pPr>
            <a:r>
              <a:rPr lang="en-US" dirty="0"/>
              <a:t>– OECD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Any idea or paper is always related to its related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Reading research: understand the context and alternatives</a:t>
            </a:r>
          </a:p>
          <a:p>
            <a:pPr marL="0" indent="0">
              <a:buNone/>
            </a:pPr>
            <a:r>
              <a:rPr lang="en-US" dirty="0"/>
              <a:t>Doing research: understand what exists to know what’s new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21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DD5A-12BA-1741-9808-D4AD490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FD6-4B29-5A4F-863A-4F79112A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Project</a:t>
            </a:r>
            <a:r>
              <a:rPr lang="en-US" dirty="0"/>
              <a:t> 50%</a:t>
            </a:r>
          </a:p>
          <a:p>
            <a:pPr marL="342900" lvl="1" indent="0">
              <a:buNone/>
            </a:pPr>
            <a:r>
              <a:rPr lang="en-US" dirty="0"/>
              <a:t>Proposal 5%</a:t>
            </a:r>
          </a:p>
          <a:p>
            <a:pPr marL="342900" lvl="1" indent="0">
              <a:buNone/>
            </a:pPr>
            <a:r>
              <a:rPr lang="en-US" dirty="0"/>
              <a:t>Draft 5%</a:t>
            </a:r>
          </a:p>
          <a:p>
            <a:pPr marL="342900" lvl="1" indent="0">
              <a:buNone/>
            </a:pPr>
            <a:r>
              <a:rPr lang="en-US" dirty="0"/>
              <a:t>Demo/Poster 5%</a:t>
            </a:r>
          </a:p>
          <a:p>
            <a:pPr marL="342900" lvl="1" indent="0">
              <a:buNone/>
            </a:pPr>
            <a:r>
              <a:rPr lang="en-US" dirty="0"/>
              <a:t>Paper 35%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Participation</a:t>
            </a:r>
            <a:r>
              <a:rPr lang="en-US" dirty="0"/>
              <a:t> 20%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Paper reviews</a:t>
            </a:r>
            <a:r>
              <a:rPr lang="en-US" dirty="0"/>
              <a:t> 20%</a:t>
            </a:r>
          </a:p>
          <a:p>
            <a:pPr marL="0" indent="0">
              <a:buNone/>
            </a:pPr>
            <a:r>
              <a:rPr lang="en-US" dirty="0"/>
              <a:t>Assignments 15%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curve, everyone can get A</a:t>
            </a:r>
          </a:p>
          <a:p>
            <a:pPr marL="0" indent="0">
              <a:buNone/>
            </a:pPr>
            <a:r>
              <a:rPr lang="en-US" dirty="0"/>
              <a:t>If project is amazing, automatic 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B36A-EDFE-0345-811E-4FA1005A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BC2-1188-5A46-B934-EC09153F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Submit reviews ahead of time</a:t>
            </a:r>
          </a:p>
          <a:p>
            <a:pPr marL="0" indent="0">
              <a:buNone/>
            </a:pPr>
            <a:r>
              <a:rPr lang="en-US" dirty="0"/>
              <a:t>General discussion (5 min)</a:t>
            </a:r>
          </a:p>
          <a:p>
            <a:pPr marL="0" indent="0">
              <a:buNone/>
            </a:pPr>
            <a:r>
              <a:rPr lang="en-US" dirty="0"/>
              <a:t>Breakout discussions (15-20 min)</a:t>
            </a:r>
          </a:p>
          <a:p>
            <a:pPr marL="0" indent="0">
              <a:buNone/>
            </a:pPr>
            <a:r>
              <a:rPr lang="en-US" sz="2200" dirty="0"/>
              <a:t>Context and deep dive into paper (50 min)</a:t>
            </a:r>
            <a:endParaRPr lang="en-US" sz="1900" dirty="0"/>
          </a:p>
          <a:p>
            <a:pPr marL="0" indent="0">
              <a:buNone/>
            </a:pPr>
            <a:r>
              <a:rPr lang="en-US" sz="2200" dirty="0"/>
              <a:t>Open ended discussion/debug (10 min)</a:t>
            </a:r>
          </a:p>
          <a:p>
            <a:pPr marL="342900" lvl="1" indent="0">
              <a:buNone/>
            </a:pPr>
            <a:r>
              <a:rPr lang="en-US" sz="1900" dirty="0"/>
              <a:t>What is great about the work?</a:t>
            </a:r>
          </a:p>
          <a:p>
            <a:pPr marL="342900" lvl="1" indent="0">
              <a:buNone/>
            </a:pPr>
            <a:r>
              <a:rPr lang="en-US" sz="1900" dirty="0"/>
              <a:t>What could be better</a:t>
            </a:r>
            <a:endParaRPr lang="en-US" sz="21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Everyone reads, prepares observations &amp; Qs</a:t>
            </a:r>
          </a:p>
          <a:p>
            <a:pPr marL="0" indent="0">
              <a:buNone/>
            </a:pPr>
            <a:r>
              <a:rPr lang="en-US" dirty="0"/>
              <a:t>Scribes assigned to take notes</a:t>
            </a:r>
          </a:p>
          <a:p>
            <a:pPr marL="0" indent="0">
              <a:buNone/>
            </a:pPr>
            <a:r>
              <a:rPr lang="en-US" dirty="0"/>
              <a:t>Signup to lead presentations.  Scribes will be assigned</a:t>
            </a:r>
          </a:p>
        </p:txBody>
      </p:sp>
    </p:spTree>
    <p:extLst>
      <p:ext uri="{BB962C8B-B14F-4D97-AF65-F5344CB8AC3E}">
        <p14:creationId xmlns:p14="http://schemas.microsoft.com/office/powerpoint/2010/main" val="292321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Reviews 20%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Submit midnight before class</a:t>
            </a:r>
          </a:p>
          <a:p>
            <a:pPr marL="0" indent="0">
              <a:buNone/>
            </a:pPr>
            <a:r>
              <a:rPr lang="en-US" dirty="0"/>
              <a:t>Shared on class Wiki</a:t>
            </a:r>
          </a:p>
          <a:p>
            <a:pPr marL="0" indent="0">
              <a:buNone/>
            </a:pPr>
            <a:r>
              <a:rPr lang="en-US" dirty="0"/>
              <a:t>Can skip </a:t>
            </a:r>
            <a:r>
              <a:rPr lang="en-US" b="1" dirty="0"/>
              <a:t>3 reviews</a:t>
            </a:r>
          </a:p>
          <a:p>
            <a:pPr marL="0" indent="0">
              <a:buNone/>
            </a:pPr>
            <a:r>
              <a:rPr lang="en-US" dirty="0"/>
              <a:t>Late submissions not accepted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Prompts and review styles will change throughout semester.</a:t>
            </a:r>
          </a:p>
          <a:p>
            <a:pPr marL="0" indent="0">
              <a:buNone/>
            </a:pPr>
            <a:r>
              <a:rPr lang="en-US" dirty="0"/>
              <a:t>Generally ask you to contextualize the ideas and apply them</a:t>
            </a:r>
          </a:p>
        </p:txBody>
      </p:sp>
    </p:spTree>
    <p:extLst>
      <p:ext uri="{BB962C8B-B14F-4D97-AF65-F5344CB8AC3E}">
        <p14:creationId xmlns:p14="http://schemas.microsoft.com/office/powerpoint/2010/main" val="4208195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Reviews 20%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070304-DC2C-BD44-8A85-E6E1EE686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1" y="1543766"/>
            <a:ext cx="9095109" cy="1885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7EFDF-0143-764A-BA7A-91693196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11" y="3857088"/>
            <a:ext cx="7886700" cy="48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9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Presentation 5% 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20 minutes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Cover </a:t>
            </a:r>
            <a:r>
              <a:rPr lang="en-US" b="1" dirty="0"/>
              <a:t>key elements</a:t>
            </a:r>
            <a:r>
              <a:rPr lang="en-US" dirty="0"/>
              <a:t> of paper </a:t>
            </a:r>
          </a:p>
          <a:p>
            <a:r>
              <a:rPr lang="en-US" dirty="0"/>
              <a:t>Find &amp; read related work to provide context</a:t>
            </a:r>
          </a:p>
          <a:p>
            <a:r>
              <a:rPr lang="en-US" dirty="0"/>
              <a:t>Intuition &gt;&gt; formulae</a:t>
            </a:r>
          </a:p>
          <a:p>
            <a:r>
              <a:rPr lang="en-US" dirty="0"/>
              <a:t>Create your own examples, </a:t>
            </a:r>
            <a:r>
              <a:rPr lang="en-US" b="1" dirty="0"/>
              <a:t>don't download the authors' slides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</a:t>
            </a:r>
            <a:r>
              <a:rPr lang="en-US" b="1" dirty="0"/>
              <a:t>A1 deadline, </a:t>
            </a:r>
            <a:r>
              <a:rPr lang="en-US" dirty="0"/>
              <a:t>choose what papers you want to present and when</a:t>
            </a:r>
          </a:p>
          <a:p>
            <a:r>
              <a:rPr lang="en-US" dirty="0"/>
              <a:t>Choose from reading list in the schedule, or others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7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1B5C-5AF1-214E-956B-1AD4D168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Participation 20%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21744-8735-7142-B9DF-1172F11A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Deep dive: dissect a section of text</a:t>
            </a:r>
          </a:p>
          <a:p>
            <a:r>
              <a:rPr lang="en-US" dirty="0"/>
              <a:t>Go sentence by sentence</a:t>
            </a:r>
          </a:p>
          <a:p>
            <a:r>
              <a:rPr lang="en-US" dirty="0"/>
              <a:t>Understand why it was written in a particular 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Discussion: open-ended debate of paper</a:t>
            </a:r>
          </a:p>
          <a:p>
            <a:r>
              <a:rPr lang="en-US" dirty="0"/>
              <a:t>What could authors have done better?</a:t>
            </a:r>
          </a:p>
          <a:p>
            <a:r>
              <a:rPr lang="en-US" dirty="0"/>
              <a:t>What did authors do well?  </a:t>
            </a:r>
          </a:p>
          <a:p>
            <a:r>
              <a:rPr lang="en-US" dirty="0"/>
              <a:t>What are related ideas?  How could it be extended?</a:t>
            </a:r>
          </a:p>
          <a:p>
            <a:r>
              <a:rPr lang="en-US" b="1" dirty="0"/>
              <a:t>Be prepared with questions and thoughts</a:t>
            </a:r>
          </a:p>
        </p:txBody>
      </p:sp>
    </p:spTree>
    <p:extLst>
      <p:ext uri="{BB962C8B-B14F-4D97-AF65-F5344CB8AC3E}">
        <p14:creationId xmlns:p14="http://schemas.microsoft.com/office/powerpoint/2010/main" val="2362230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B61A-E4DB-0646-AE38-D575F83A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Assignments 15%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6A3E2-B4DF-634B-9F03-A3046576E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Goal: try using the systems described in the papers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meant to be burdensome.  </a:t>
            </a:r>
          </a:p>
          <a:p>
            <a:pPr marL="0" indent="0">
              <a:buNone/>
            </a:pPr>
            <a:r>
              <a:rPr lang="en-US" dirty="0"/>
              <a:t>~4 assignments throughout the semester</a:t>
            </a:r>
          </a:p>
          <a:p>
            <a:pPr marL="0" indent="0">
              <a:buNone/>
            </a:pPr>
            <a:r>
              <a:rPr lang="en-US" dirty="0"/>
              <a:t>Assessment based on honest effort</a:t>
            </a:r>
          </a:p>
        </p:txBody>
      </p:sp>
    </p:spTree>
    <p:extLst>
      <p:ext uri="{BB962C8B-B14F-4D97-AF65-F5344CB8AC3E}">
        <p14:creationId xmlns:p14="http://schemas.microsoft.com/office/powerpoint/2010/main" val="463507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Research Project 50%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Teams of 1-2.  </a:t>
            </a:r>
          </a:p>
          <a:p>
            <a:pPr marL="0" indent="0">
              <a:buNone/>
            </a:pPr>
            <a:r>
              <a:rPr lang="en-US" dirty="0"/>
              <a:t>Work proportional to team size</a:t>
            </a:r>
          </a:p>
          <a:p>
            <a:pPr marL="0" indent="0">
              <a:buNone/>
            </a:pPr>
            <a:r>
              <a:rPr lang="en-US" dirty="0"/>
              <a:t>Build/design/evaluate something new and cool</a:t>
            </a:r>
          </a:p>
          <a:p>
            <a:pPr marL="0" indent="0">
              <a:buNone/>
            </a:pPr>
            <a:r>
              <a:rPr lang="en-US" dirty="0"/>
              <a:t>Project that is ~publishable in an HDI conference/workshop</a:t>
            </a:r>
          </a:p>
          <a:p>
            <a:pPr marL="0" indent="0">
              <a:buNone/>
            </a:pPr>
            <a:r>
              <a:rPr lang="en-US" dirty="0"/>
              <a:t>Go Big!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Timeline</a:t>
            </a:r>
          </a:p>
          <a:p>
            <a:pPr marL="0" indent="0">
              <a:buNone/>
            </a:pPr>
            <a:r>
              <a:rPr lang="en-US" dirty="0"/>
              <a:t>Proposal 		10/6 		4 weeks	(5%)</a:t>
            </a:r>
          </a:p>
          <a:p>
            <a:pPr marL="0" indent="0">
              <a:buNone/>
            </a:pPr>
            <a:r>
              <a:rPr lang="en-US" dirty="0"/>
              <a:t>Check-in 		10/13 	1 weeks	(0%, mandatory)</a:t>
            </a:r>
          </a:p>
          <a:p>
            <a:pPr marL="0" indent="0">
              <a:buNone/>
            </a:pPr>
            <a:r>
              <a:rPr lang="en-US" dirty="0"/>
              <a:t>Paper Draft		11/05 	3 weeks	(5%)</a:t>
            </a:r>
          </a:p>
          <a:p>
            <a:pPr marL="0" indent="0">
              <a:buNone/>
            </a:pPr>
            <a:r>
              <a:rPr lang="en-US" dirty="0"/>
              <a:t>Showcase 		12/6 		4 weeks	(5%)</a:t>
            </a:r>
          </a:p>
          <a:p>
            <a:pPr marL="0" indent="0">
              <a:buNone/>
            </a:pPr>
            <a:r>
              <a:rPr lang="en-US" dirty="0"/>
              <a:t>Final Paper 	12/13 	1 week	(35%)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6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88D3-B4F0-3546-9192-30331AA6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Research Project 50%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83791-256B-F540-B71B-A66EAB90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most important aspect of research: </a:t>
            </a:r>
            <a:r>
              <a:rPr lang="en-US" b="1" dirty="0"/>
              <a:t>clear hypothesis</a:t>
            </a:r>
            <a:endParaRPr lang="en-US" dirty="0"/>
          </a:p>
          <a:p>
            <a:r>
              <a:rPr lang="en-US" dirty="0"/>
              <a:t>Is it worth asking?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existing work, user needs</a:t>
            </a:r>
          </a:p>
          <a:p>
            <a:r>
              <a:rPr lang="en-US" dirty="0"/>
              <a:t>Can be answered?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specificity and scope</a:t>
            </a:r>
          </a:p>
          <a:p>
            <a:r>
              <a:rPr lang="en-US" dirty="0"/>
              <a:t>Has it been answered correctly?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methodology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5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Essentials</a:t>
            </a:r>
          </a:p>
          <a:p>
            <a:pPr marL="0" indent="0">
              <a:buNone/>
            </a:pPr>
            <a:r>
              <a:rPr lang="en-US" dirty="0"/>
              <a:t>What is this class?</a:t>
            </a:r>
          </a:p>
          <a:p>
            <a:pPr marL="0" indent="0">
              <a:buNone/>
            </a:pPr>
            <a:r>
              <a:rPr lang="en-US" dirty="0"/>
              <a:t>Getting to know you</a:t>
            </a:r>
          </a:p>
          <a:p>
            <a:pPr marL="342900" lvl="1" indent="0">
              <a:buNone/>
            </a:pPr>
            <a:r>
              <a:rPr lang="en-US" dirty="0"/>
              <a:t>Share a human data interaction system you like</a:t>
            </a:r>
          </a:p>
        </p:txBody>
      </p:sp>
    </p:spTree>
    <p:extLst>
      <p:ext uri="{BB962C8B-B14F-4D97-AF65-F5344CB8AC3E}">
        <p14:creationId xmlns:p14="http://schemas.microsoft.com/office/powerpoint/2010/main" val="375645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88D3-B4F0-3546-9192-30331AA6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Research Project 50%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83791-256B-F540-B71B-A66EAB90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BAD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“We want to build X with features A, B, C” </a:t>
            </a:r>
          </a:p>
          <a:p>
            <a:r>
              <a:rPr lang="en-US" dirty="0"/>
              <a:t>Ignores why it’s worthwhile and new</a:t>
            </a:r>
          </a:p>
          <a:p>
            <a:r>
              <a:rPr lang="en-US" dirty="0"/>
              <a:t>Confuses artifact as the goal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GOOD </a:t>
            </a:r>
          </a:p>
          <a:p>
            <a:pPr marL="0" indent="0">
              <a:buNone/>
            </a:pPr>
            <a:r>
              <a:rPr lang="en-US" dirty="0"/>
              <a:t>“Evidence shows that Y is important, but existing work have a gap in X.  We show that to fill the gap, A, B, and C and needed”</a:t>
            </a:r>
          </a:p>
          <a:p>
            <a:r>
              <a:rPr lang="en-US" dirty="0"/>
              <a:t>Grounded in related work and user needs</a:t>
            </a:r>
          </a:p>
          <a:p>
            <a:r>
              <a:rPr lang="en-US" dirty="0"/>
              <a:t>Explains </a:t>
            </a:r>
            <a:r>
              <a:rPr lang="en-US" i="1" dirty="0"/>
              <a:t>why</a:t>
            </a:r>
            <a:r>
              <a:rPr lang="en-US" dirty="0"/>
              <a:t> A, B, and C are necessary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5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2082-9797-8247-B4AD-43950C03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Research Project 50%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0853-CEB0-B040-83EA-AC5D2DC0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project is a perceptual/user study</a:t>
            </a:r>
          </a:p>
          <a:p>
            <a:r>
              <a:rPr lang="en-US" dirty="0"/>
              <a:t>Focus is on the task that the study will better illuminate</a:t>
            </a:r>
          </a:p>
          <a:p>
            <a:r>
              <a:rPr lang="en-US" dirty="0"/>
              <a:t>Show: new understanding of users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project is a system/tool/interaction design</a:t>
            </a:r>
          </a:p>
          <a:p>
            <a:r>
              <a:rPr lang="en-US" dirty="0"/>
              <a:t>Focus is on the task that is improved</a:t>
            </a:r>
          </a:p>
          <a:p>
            <a:r>
              <a:rPr lang="en-US" dirty="0"/>
              <a:t>Show: novelty, performance, ease of use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project is an algorithm</a:t>
            </a:r>
          </a:p>
          <a:p>
            <a:r>
              <a:rPr lang="en-US" dirty="0"/>
              <a:t>Focus is an existing or new task</a:t>
            </a:r>
          </a:p>
          <a:p>
            <a:r>
              <a:rPr lang="en-US" dirty="0"/>
              <a:t>Show: novel, correctness, scalability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27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2082-9797-8247-B4AD-43950C03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Research Project 50%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E38DE6-A3BC-6A4E-9322-116E21D5B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21816"/>
            <a:ext cx="7886700" cy="35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47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8EE2-BFB6-434C-851B-69C00D0D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 Research Project 50%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35A2-C424-CA4F-A194-69C337BB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possible example projects</a:t>
            </a:r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r>
              <a:rPr lang="en-US" dirty="0"/>
              <a:t>A tool to automatically detect data errors or violations</a:t>
            </a:r>
          </a:p>
          <a:p>
            <a:pPr marL="0" indent="0">
              <a:buNone/>
              <a:defRPr/>
            </a:pPr>
            <a:r>
              <a:rPr lang="en-US" dirty="0"/>
              <a:t>A scatter-plot tool that scales to 10M datapoints</a:t>
            </a:r>
          </a:p>
          <a:p>
            <a:pPr marL="0" indent="0">
              <a:buNone/>
              <a:defRPr/>
            </a:pPr>
            <a:r>
              <a:rPr lang="en-US" dirty="0"/>
              <a:t>A tool to find and use useful data sets from thousands or millions of data sources (tables, excel, </a:t>
            </a:r>
            <a:r>
              <a:rPr lang="en-US" dirty="0" err="1"/>
              <a:t>csvs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  <a:defRPr/>
            </a:pPr>
            <a:r>
              <a:rPr lang="en-US" dirty="0"/>
              <a:t>A tool to rapidly iterate between visualization and models</a:t>
            </a:r>
          </a:p>
          <a:p>
            <a:pPr marL="0" indent="0">
              <a:buNone/>
              <a:defRPr/>
            </a:pPr>
            <a:r>
              <a:rPr lang="en-US" dirty="0"/>
              <a:t>A new algorithm to to synthesize analysis programs from a domain-specific DSL</a:t>
            </a:r>
          </a:p>
          <a:p>
            <a:pPr marL="0" indent="0">
              <a:buNone/>
              <a:defRPr/>
            </a:pPr>
            <a:r>
              <a:rPr lang="en-US" dirty="0"/>
              <a:t>Extending an existing algorithm to handle a new setting or domain </a:t>
            </a:r>
          </a:p>
          <a:p>
            <a:pPr marL="0" indent="0">
              <a:buNone/>
              <a:defRPr/>
            </a:pPr>
            <a:r>
              <a:rPr lang="en-US" dirty="0"/>
              <a:t>&lt;insert your idea, highly encouraged!&gt;</a:t>
            </a:r>
          </a:p>
        </p:txBody>
      </p:sp>
    </p:spTree>
    <p:extLst>
      <p:ext uri="{BB962C8B-B14F-4D97-AF65-F5344CB8AC3E}">
        <p14:creationId xmlns:p14="http://schemas.microsoft.com/office/powerpoint/2010/main" val="330638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0BF7-BBAD-9B45-926A-0D26892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5E29-2647-AB41-8ECA-25248161B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13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8EAC-621D-954E-8F89-E4866EFE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3F94-A757-4549-B003-09836DC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Introduce yourself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recent dish that you enjoyed eating</a:t>
            </a:r>
          </a:p>
          <a:p>
            <a:r>
              <a:rPr lang="en-US" dirty="0"/>
              <a:t>Which department/program are you in?</a:t>
            </a:r>
          </a:p>
          <a:p>
            <a:r>
              <a:rPr lang="en-US" dirty="0"/>
              <a:t>What aspect of this course are you interested in?</a:t>
            </a:r>
          </a:p>
        </p:txBody>
      </p:sp>
    </p:spTree>
    <p:extLst>
      <p:ext uri="{BB962C8B-B14F-4D97-AF65-F5344CB8AC3E}">
        <p14:creationId xmlns:p14="http://schemas.microsoft.com/office/powerpoint/2010/main" val="1916194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7DB7-5D44-9C4E-8A87-1B35F7F7A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the </a:t>
            </a:r>
            <a:br>
              <a:rPr lang="en-US" dirty="0"/>
            </a:br>
            <a:r>
              <a:rPr lang="en-US" dirty="0"/>
              <a:t>course topics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5F0DBDA-3DDB-7045-BA63-62801248EF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21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189F7-AD62-4942-B979-CFEA3EA85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Interfaces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3FA5F2-3C0B-4048-BA1C-DC797CE895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36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2DC5-5407-3C47-B74A-16BA9FC0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68A85-9507-EB4B-8A85-4E28C224C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53335-CDFC-2641-B587-1747B33B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16" y="365126"/>
            <a:ext cx="7666234" cy="55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04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F7E9-C179-5543-AE60-AA6E702F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58A0F-EF2B-1146-90F9-AB1EDCFCD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5E8A2-0063-954D-84E6-6ECDFE3B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5126"/>
            <a:ext cx="7620000" cy="562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E7A0FF-4B9B-334B-98FE-E17A7AB7C8A7}"/>
              </a:ext>
            </a:extLst>
          </p:cNvPr>
          <p:cNvSpPr txBox="1"/>
          <p:nvPr/>
        </p:nvSpPr>
        <p:spPr>
          <a:xfrm>
            <a:off x="3513537" y="6300442"/>
            <a:ext cx="21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Static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45053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AD3B-FDB9-2D44-91DF-26CDF009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2845-29DE-9248-B3F0-D9A58DD51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REQUIRED: Vaccinated &amp; Masked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No more than 15 people</a:t>
            </a:r>
          </a:p>
          <a:p>
            <a:pPr marL="0" indent="0" algn="ctr">
              <a:buNone/>
            </a:pPr>
            <a:r>
              <a:rPr lang="en-US" sz="3600" dirty="0"/>
              <a:t>in-person after today</a:t>
            </a:r>
          </a:p>
        </p:txBody>
      </p:sp>
    </p:spTree>
    <p:extLst>
      <p:ext uri="{BB962C8B-B14F-4D97-AF65-F5344CB8AC3E}">
        <p14:creationId xmlns:p14="http://schemas.microsoft.com/office/powerpoint/2010/main" val="4060202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90E698-66CA-A94C-BF6D-93BDCF4D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63"/>
            <a:ext cx="9144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D7E86D-E64F-9D40-A09D-60E1F9D74F92}"/>
              </a:ext>
            </a:extLst>
          </p:cNvPr>
          <p:cNvSpPr txBox="1"/>
          <p:nvPr/>
        </p:nvSpPr>
        <p:spPr>
          <a:xfrm>
            <a:off x="3258852" y="5163063"/>
            <a:ext cx="26262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Classic BI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Tableau ($16B)</a:t>
            </a:r>
          </a:p>
        </p:txBody>
      </p:sp>
    </p:spTree>
    <p:extLst>
      <p:ext uri="{BB962C8B-B14F-4D97-AF65-F5344CB8AC3E}">
        <p14:creationId xmlns:p14="http://schemas.microsoft.com/office/powerpoint/2010/main" val="292747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465FD-6F0B-454E-98DC-23AE243F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57" y="480811"/>
            <a:ext cx="4913453" cy="2767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67BA6-CCCA-5D4B-AC3B-66B2ADC6F259}"/>
              </a:ext>
            </a:extLst>
          </p:cNvPr>
          <p:cNvSpPr txBox="1"/>
          <p:nvPr/>
        </p:nvSpPr>
        <p:spPr>
          <a:xfrm>
            <a:off x="5728672" y="1649324"/>
            <a:ext cx="1204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Omnisci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2A5E6-D60C-ED4B-8D4A-83CAE35F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424" y="3856263"/>
            <a:ext cx="4595799" cy="2585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05D6C5-4E97-5947-968B-E3D84E608428}"/>
              </a:ext>
            </a:extLst>
          </p:cNvPr>
          <p:cNvSpPr txBox="1"/>
          <p:nvPr/>
        </p:nvSpPr>
        <p:spPr>
          <a:xfrm>
            <a:off x="2157912" y="4933388"/>
            <a:ext cx="1487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Graphistry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03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6ECC5-C136-684F-843B-5897280C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505"/>
            <a:ext cx="9144000" cy="38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9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C15D-BB23-9C4E-B366-A0A77DE9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78B64-7ED2-D844-937B-794BF51C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48F3-19B9-9B46-B9E9-6E19065A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946"/>
            <a:ext cx="9144000" cy="48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20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0C6C-1E1D-3B48-A030-AEE86421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8893-983A-2544-B17E-67E28C3FD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492C9-29CE-4945-BE23-4EC9A2D3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1284490"/>
            <a:ext cx="7776839" cy="55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63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AE01-0BD0-7247-A963-3000B95E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Modalities: gesture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FB6D-449A-7442-BD46-5B35728AB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26F67-05B8-B84F-9F58-2CB57E593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0" y="2018272"/>
            <a:ext cx="8594060" cy="456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430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7540-62EC-C442-B712-65D9583E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Modalities: example-based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529-358B-AD4F-AB38-0553B2D1A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725C5EB-8C2B-1A40-A9DB-9BF723223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3" y="1301578"/>
            <a:ext cx="8939897" cy="501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858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EFE239-23C4-D24E-A1A0-CFF921AAF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74" y="1771467"/>
            <a:ext cx="7229329" cy="472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FF9FE-EB5A-1C43-926D-3022367E4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26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8488-09F0-B744-92C6-DCA2D070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BAAF-EEDC-F54D-AF07-0CCD1BD4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B6806-20F0-C245-B590-81831EF8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81037"/>
            <a:ext cx="7572764" cy="4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1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CD4D52-88A2-6F48-BDE2-3866A941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22" y="122383"/>
            <a:ext cx="5903955" cy="626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F0F0C0-8AAB-1B42-B29C-390B3D1E0775}"/>
              </a:ext>
            </a:extLst>
          </p:cNvPr>
          <p:cNvSpPr txBox="1"/>
          <p:nvPr/>
        </p:nvSpPr>
        <p:spPr>
          <a:xfrm>
            <a:off x="5336547" y="6596390"/>
            <a:ext cx="3807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https://docs.honeycomb.io/working-with-your-data/bubbleup/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F0900-0597-9D4F-97B5-BBC2AD43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4890072"/>
            <a:ext cx="8077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Eugene Wu</a:t>
            </a:r>
          </a:p>
          <a:p>
            <a:pPr marL="0" indent="0">
              <a:buNone/>
            </a:pPr>
            <a:r>
              <a:rPr lang="en-US" dirty="0"/>
              <a:t>421 Mudd (DSI space)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ewu@cs.columbia.edu</a:t>
            </a:r>
            <a:r>
              <a:rPr lang="en-US" dirty="0"/>
              <a:t> (NOT preferred)</a:t>
            </a:r>
          </a:p>
          <a:p>
            <a:pPr marL="0" indent="0">
              <a:buNone/>
            </a:pPr>
            <a:r>
              <a:rPr lang="en-US" dirty="0"/>
              <a:t>Use slack</a:t>
            </a:r>
          </a:p>
          <a:p>
            <a:pPr marL="0" indent="0">
              <a:buNone/>
            </a:pPr>
            <a:r>
              <a:rPr lang="en-US" dirty="0"/>
              <a:t>OH: Tues 2-3PM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http://columbiaviz.github.io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Class: MW 1-2:30PM.  401 Chandler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93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4816EB-DB26-B047-B515-C16BD43D1A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need for Systems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848013-90D3-294F-AD59-8B5E8C3127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13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567E-ABF2-E34C-AFCD-EA60DC08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Human Computer Interfaces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41EDA-B322-9044-A423-3AD58E16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2" descr="Software Library: Macintosh : Free Softwarelibrary : Download &amp;amp;  Streaming : Internet Archive | Icon design, Apple macintosh, Apple computer">
            <a:extLst>
              <a:ext uri="{FF2B5EF4-FFF2-40B4-BE49-F238E27FC236}">
                <a16:creationId xmlns:a16="http://schemas.microsoft.com/office/drawing/2014/main" id="{B3E59B20-973A-074D-BE2D-0B7852F8B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9" b="18308"/>
          <a:stretch/>
        </p:blipFill>
        <p:spPr bwMode="auto">
          <a:xfrm>
            <a:off x="3820405" y="4650657"/>
            <a:ext cx="1503190" cy="1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E5FC2-2A30-4D48-A4FE-2D0E773037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0" t="-4745" r="10235" b="15099"/>
          <a:stretch/>
        </p:blipFill>
        <p:spPr>
          <a:xfrm>
            <a:off x="3820405" y="783493"/>
            <a:ext cx="1503191" cy="14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79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E42E-013D-354F-A189-3C356F68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0B3D8-874D-D349-BABD-A43383F3F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6C746-43BB-414D-A761-CC4B910B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42</a:t>
            </a:fld>
            <a:endParaRPr lang="en-US"/>
          </a:p>
        </p:txBody>
      </p:sp>
      <p:pic>
        <p:nvPicPr>
          <p:cNvPr id="24578" name="Picture 2" descr="Jean Miélot, a European author and scribe at work">
            <a:extLst>
              <a:ext uri="{FF2B5EF4-FFF2-40B4-BE49-F238E27FC236}">
                <a16:creationId xmlns:a16="http://schemas.microsoft.com/office/drawing/2014/main" id="{85D8E1D6-F044-974B-9A7D-57555129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2600"/>
            <a:ext cx="7620000" cy="58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16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413F7-1426-4D40-B60C-62421B88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0C47-4AE6-6245-B9D2-A764075EF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CB38E-910F-CD40-AA20-59C0BB4D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43</a:t>
            </a:fld>
            <a:endParaRPr lang="en-US"/>
          </a:p>
        </p:txBody>
      </p:sp>
      <p:pic>
        <p:nvPicPr>
          <p:cNvPr id="25602" name="Picture 2" descr="File Outline is now available on Overleaf - Overleaf, Online LaTeX Editor">
            <a:extLst>
              <a:ext uri="{FF2B5EF4-FFF2-40B4-BE49-F238E27FC236}">
                <a16:creationId xmlns:a16="http://schemas.microsoft.com/office/drawing/2014/main" id="{7D0D1B9B-2613-6142-ADE7-CB318EFBB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6888"/>
            <a:ext cx="11414918" cy="56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The 10 Most Awesome Lost-Pet Flyers | Order 5,000 Flyers Today">
            <a:extLst>
              <a:ext uri="{FF2B5EF4-FFF2-40B4-BE49-F238E27FC236}">
                <a16:creationId xmlns:a16="http://schemas.microsoft.com/office/drawing/2014/main" id="{DD0D26F8-5EEF-7244-ABA8-76123BD03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0"/>
            <a:ext cx="51831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3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B71C-255A-E343-B7EA-16BC43F1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44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C6DA7-D951-B743-9C88-F389434C0DF5}"/>
              </a:ext>
            </a:extLst>
          </p:cNvPr>
          <p:cNvSpPr txBox="1"/>
          <p:nvPr/>
        </p:nvSpPr>
        <p:spPr>
          <a:xfrm>
            <a:off x="6520429" y="729222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C0423-6B72-5442-BFF7-B291C48A4C03}"/>
              </a:ext>
            </a:extLst>
          </p:cNvPr>
          <p:cNvSpPr txBox="1"/>
          <p:nvPr/>
        </p:nvSpPr>
        <p:spPr>
          <a:xfrm>
            <a:off x="460800" y="72922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CE6D4-1BA2-904C-8D7B-2ADCC5FF35E0}"/>
              </a:ext>
            </a:extLst>
          </p:cNvPr>
          <p:cNvSpPr txBox="1"/>
          <p:nvPr/>
        </p:nvSpPr>
        <p:spPr>
          <a:xfrm>
            <a:off x="2990478" y="729222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pic>
        <p:nvPicPr>
          <p:cNvPr id="1026" name="Picture 2" descr="Flexed Biceps Emoji (U+1F4AA)">
            <a:extLst>
              <a:ext uri="{FF2B5EF4-FFF2-40B4-BE49-F238E27FC236}">
                <a16:creationId xmlns:a16="http://schemas.microsoft.com/office/drawing/2014/main" id="{FCA3F62D-D539-5040-BC86-62205753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73" y="3645951"/>
            <a:ext cx="1445491" cy="14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DD584D04-3A7F-2E44-B654-9B5CEB15BBE8}"/>
              </a:ext>
            </a:extLst>
          </p:cNvPr>
          <p:cNvSpPr/>
          <p:nvPr/>
        </p:nvSpPr>
        <p:spPr>
          <a:xfrm>
            <a:off x="3815296" y="1986623"/>
            <a:ext cx="713509" cy="1018309"/>
          </a:xfrm>
          <a:prstGeom prst="downArrow">
            <a:avLst/>
          </a:prstGeom>
          <a:solidFill>
            <a:srgbClr val="FFC000"/>
          </a:solidFill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937335F-A076-1F4D-83C3-5CD49D5A9BA0}"/>
              </a:ext>
            </a:extLst>
          </p:cNvPr>
          <p:cNvSpPr/>
          <p:nvPr/>
        </p:nvSpPr>
        <p:spPr>
          <a:xfrm rot="2262782">
            <a:off x="5569999" y="2098482"/>
            <a:ext cx="713509" cy="1018309"/>
          </a:xfrm>
          <a:prstGeom prst="downArrow">
            <a:avLst/>
          </a:prstGeom>
          <a:solidFill>
            <a:srgbClr val="FFC000"/>
          </a:solidFill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51127730-048A-8046-AC35-5C2FA4BC10C4}"/>
              </a:ext>
            </a:extLst>
          </p:cNvPr>
          <p:cNvSpPr/>
          <p:nvPr/>
        </p:nvSpPr>
        <p:spPr>
          <a:xfrm rot="19337218" flipH="1">
            <a:off x="2060596" y="2098482"/>
            <a:ext cx="713509" cy="1018309"/>
          </a:xfrm>
          <a:prstGeom prst="downArrow">
            <a:avLst/>
          </a:prstGeom>
          <a:solidFill>
            <a:srgbClr val="FFC000"/>
          </a:solidFill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>
              <a:latin typeface="Arial" panose="020B0604020202020204" pitchFamily="34" charset="0"/>
              <a:ea typeface="Gill Sans M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331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B71C-255A-E343-B7EA-16BC43F1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C6DA7-D951-B743-9C88-F389434C0DF5}"/>
              </a:ext>
            </a:extLst>
          </p:cNvPr>
          <p:cNvSpPr txBox="1"/>
          <p:nvPr/>
        </p:nvSpPr>
        <p:spPr>
          <a:xfrm>
            <a:off x="6520429" y="729222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C0423-6B72-5442-BFF7-B291C48A4C03}"/>
              </a:ext>
            </a:extLst>
          </p:cNvPr>
          <p:cNvSpPr txBox="1"/>
          <p:nvPr/>
        </p:nvSpPr>
        <p:spPr>
          <a:xfrm>
            <a:off x="421527" y="729222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CE6D4-1BA2-904C-8D7B-2ADCC5FF35E0}"/>
              </a:ext>
            </a:extLst>
          </p:cNvPr>
          <p:cNvSpPr txBox="1"/>
          <p:nvPr/>
        </p:nvSpPr>
        <p:spPr>
          <a:xfrm>
            <a:off x="2990478" y="729222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pic>
        <p:nvPicPr>
          <p:cNvPr id="11" name="Picture 4" descr="Be Successful With Figma: Unlock New Design Level | by Olha Bahaieva | UX  Planet">
            <a:extLst>
              <a:ext uri="{FF2B5EF4-FFF2-40B4-BE49-F238E27FC236}">
                <a16:creationId xmlns:a16="http://schemas.microsoft.com/office/drawing/2014/main" id="{66C8247F-E12D-F64A-89FD-D189288B1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2"/>
          <a:stretch/>
        </p:blipFill>
        <p:spPr bwMode="auto">
          <a:xfrm>
            <a:off x="2255982" y="1843555"/>
            <a:ext cx="6644640" cy="528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igma - Home | Facebook">
            <a:extLst>
              <a:ext uri="{FF2B5EF4-FFF2-40B4-BE49-F238E27FC236}">
                <a16:creationId xmlns:a16="http://schemas.microsoft.com/office/drawing/2014/main" id="{7BC21A31-2F61-7243-93EF-B958A2F31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6" t="15333" r="15480" b="13413"/>
          <a:stretch/>
        </p:blipFill>
        <p:spPr bwMode="auto">
          <a:xfrm>
            <a:off x="399034" y="2818001"/>
            <a:ext cx="606552" cy="72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lasmic Company Profile: Valuation &amp;amp; Investors | PitchBook">
            <a:extLst>
              <a:ext uri="{FF2B5EF4-FFF2-40B4-BE49-F238E27FC236}">
                <a16:creationId xmlns:a16="http://schemas.microsoft.com/office/drawing/2014/main" id="{7E8ADC0C-5EB6-A347-B4AD-C77A16AD1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57" b="41183"/>
          <a:stretch/>
        </p:blipFill>
        <p:spPr bwMode="auto">
          <a:xfrm>
            <a:off x="399034" y="3963895"/>
            <a:ext cx="1580296" cy="2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PNG vs JPG: which format is better for your website? | Webflow Blog">
            <a:extLst>
              <a:ext uri="{FF2B5EF4-FFF2-40B4-BE49-F238E27FC236}">
                <a16:creationId xmlns:a16="http://schemas.microsoft.com/office/drawing/2014/main" id="{9FB32744-1F34-7A48-82CC-00FE1BF81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62" y="4666919"/>
            <a:ext cx="1298448" cy="32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74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DB71C-255A-E343-B7EA-16BC43F1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C6DA7-D951-B743-9C88-F389434C0DF5}"/>
              </a:ext>
            </a:extLst>
          </p:cNvPr>
          <p:cNvSpPr txBox="1"/>
          <p:nvPr/>
        </p:nvSpPr>
        <p:spPr>
          <a:xfrm>
            <a:off x="6520429" y="729222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C0423-6B72-5442-BFF7-B291C48A4C03}"/>
              </a:ext>
            </a:extLst>
          </p:cNvPr>
          <p:cNvSpPr txBox="1"/>
          <p:nvPr/>
        </p:nvSpPr>
        <p:spPr>
          <a:xfrm>
            <a:off x="460800" y="72922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CE6D4-1BA2-904C-8D7B-2ADCC5FF35E0}"/>
              </a:ext>
            </a:extLst>
          </p:cNvPr>
          <p:cNvSpPr txBox="1"/>
          <p:nvPr/>
        </p:nvSpPr>
        <p:spPr>
          <a:xfrm>
            <a:off x="2921549" y="729222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pic>
        <p:nvPicPr>
          <p:cNvPr id="20" name="Picture 2" descr="Reactjs fullcalendar with dynamic events - Therichpost">
            <a:extLst>
              <a:ext uri="{FF2B5EF4-FFF2-40B4-BE49-F238E27FC236}">
                <a16:creationId xmlns:a16="http://schemas.microsoft.com/office/drawing/2014/main" id="{BCECA880-1CA0-F849-8D47-A77577BF2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4" t="31533" r="17139" b="17534"/>
          <a:stretch/>
        </p:blipFill>
        <p:spPr bwMode="auto">
          <a:xfrm>
            <a:off x="429944" y="1682916"/>
            <a:ext cx="1182059" cy="45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A4C3A6-BF90-8543-80AA-14F38826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11" y="1728689"/>
            <a:ext cx="1309675" cy="370413"/>
          </a:xfrm>
          <a:prstGeom prst="rect">
            <a:avLst/>
          </a:prstGeom>
        </p:spPr>
      </p:pic>
      <p:pic>
        <p:nvPicPr>
          <p:cNvPr id="22" name="Picture 4" descr="Angular (web framework) - Wikipedia">
            <a:extLst>
              <a:ext uri="{FF2B5EF4-FFF2-40B4-BE49-F238E27FC236}">
                <a16:creationId xmlns:a16="http://schemas.microsoft.com/office/drawing/2014/main" id="{0ECCF432-247C-2A49-BE4E-8E871C526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4" y="2272405"/>
            <a:ext cx="655003" cy="65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ow to work with mixins on Vue.js - DEV Community">
            <a:extLst>
              <a:ext uri="{FF2B5EF4-FFF2-40B4-BE49-F238E27FC236}">
                <a16:creationId xmlns:a16="http://schemas.microsoft.com/office/drawing/2014/main" id="{7E479D4F-8AFC-5D4D-A701-A10C2EE92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12533" r="10381" b="24013"/>
          <a:stretch/>
        </p:blipFill>
        <p:spPr bwMode="auto">
          <a:xfrm>
            <a:off x="1945590" y="2272404"/>
            <a:ext cx="1549386" cy="65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E64CA10-07C8-C148-815D-F9186C696A7B}"/>
              </a:ext>
            </a:extLst>
          </p:cNvPr>
          <p:cNvGrpSpPr/>
          <p:nvPr/>
        </p:nvGrpSpPr>
        <p:grpSpPr>
          <a:xfrm>
            <a:off x="260765" y="4603022"/>
            <a:ext cx="8883235" cy="3051511"/>
            <a:chOff x="260765" y="4603022"/>
            <a:chExt cx="8883235" cy="3051511"/>
          </a:xfrm>
        </p:grpSpPr>
        <p:pic>
          <p:nvPicPr>
            <p:cNvPr id="24" name="Picture 4" descr="The Rise of “No Code”. I built my first website with… | by Ryan Hoover |  Medium">
              <a:extLst>
                <a:ext uri="{FF2B5EF4-FFF2-40B4-BE49-F238E27FC236}">
                  <a16:creationId xmlns:a16="http://schemas.microsoft.com/office/drawing/2014/main" id="{7066BDBA-0AB1-0940-8ACE-0E0D462D6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65" y="4693987"/>
              <a:ext cx="5459425" cy="160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Airtable | Create apps that perfectly fit your team&amp;#39;s needs">
              <a:extLst>
                <a:ext uri="{FF2B5EF4-FFF2-40B4-BE49-F238E27FC236}">
                  <a16:creationId xmlns:a16="http://schemas.microsoft.com/office/drawing/2014/main" id="{DD6AA3E3-583B-4E4C-8421-37A53A9C59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981" b="28437"/>
            <a:stretch/>
          </p:blipFill>
          <p:spPr bwMode="auto">
            <a:xfrm>
              <a:off x="3684575" y="4603022"/>
              <a:ext cx="5459425" cy="3051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BA09DD5C-F16F-AE4D-810F-301BD2DFAB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9485"/>
          <a:stretch/>
        </p:blipFill>
        <p:spPr>
          <a:xfrm>
            <a:off x="5649025" y="1389618"/>
            <a:ext cx="3494975" cy="20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77C6DA7-D951-B743-9C88-F389434C0DF5}"/>
              </a:ext>
            </a:extLst>
          </p:cNvPr>
          <p:cNvSpPr txBox="1"/>
          <p:nvPr/>
        </p:nvSpPr>
        <p:spPr>
          <a:xfrm>
            <a:off x="6451500" y="729222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6C0423-6B72-5442-BFF7-B291C48A4C03}"/>
              </a:ext>
            </a:extLst>
          </p:cNvPr>
          <p:cNvSpPr txBox="1"/>
          <p:nvPr/>
        </p:nvSpPr>
        <p:spPr>
          <a:xfrm>
            <a:off x="460800" y="72922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CE6D4-1BA2-904C-8D7B-2ADCC5FF35E0}"/>
              </a:ext>
            </a:extLst>
          </p:cNvPr>
          <p:cNvSpPr txBox="1"/>
          <p:nvPr/>
        </p:nvSpPr>
        <p:spPr>
          <a:xfrm>
            <a:off x="2990478" y="729222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pic>
        <p:nvPicPr>
          <p:cNvPr id="15" name="Picture 2" descr="Firebase Cloud Functions Tutorial — Creating a REST API | by Diligent Dev |  JavaScript in Plain English">
            <a:extLst>
              <a:ext uri="{FF2B5EF4-FFF2-40B4-BE49-F238E27FC236}">
                <a16:creationId xmlns:a16="http://schemas.microsoft.com/office/drawing/2014/main" id="{8FFB1CB4-0069-1D4B-A2D4-F909DCDC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37" y="2213503"/>
            <a:ext cx="2058323" cy="123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WS Keeps Trucking As Amazon Crushes Expectations">
            <a:extLst>
              <a:ext uri="{FF2B5EF4-FFF2-40B4-BE49-F238E27FC236}">
                <a16:creationId xmlns:a16="http://schemas.microsoft.com/office/drawing/2014/main" id="{44AB0EEA-2EF8-204D-A5E9-EC01B312F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801" y="3887557"/>
            <a:ext cx="2659624" cy="19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Google Cloud Platform Review | PCMag">
            <a:extLst>
              <a:ext uri="{FF2B5EF4-FFF2-40B4-BE49-F238E27FC236}">
                <a16:creationId xmlns:a16="http://schemas.microsoft.com/office/drawing/2014/main" id="{46294C08-6ECD-C345-82C1-001860169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36062" r="9000" b="35429"/>
          <a:stretch/>
        </p:blipFill>
        <p:spPr bwMode="auto">
          <a:xfrm>
            <a:off x="1887125" y="3760893"/>
            <a:ext cx="2820410" cy="54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Microsoft Azure Cloud Platform: What Works, What&amp;#39;s Needed at Ignite | IT Pro">
            <a:extLst>
              <a:ext uri="{FF2B5EF4-FFF2-40B4-BE49-F238E27FC236}">
                <a16:creationId xmlns:a16="http://schemas.microsoft.com/office/drawing/2014/main" id="{7629849C-F9BA-CF49-B28B-60EBFB36E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70" y="2098209"/>
            <a:ext cx="2659623" cy="138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loudflare - Wikipedia">
            <a:extLst>
              <a:ext uri="{FF2B5EF4-FFF2-40B4-BE49-F238E27FC236}">
                <a16:creationId xmlns:a16="http://schemas.microsoft.com/office/drawing/2014/main" id="{5A8BEED2-192A-6E4B-8DAC-158A6616A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87" y="4634303"/>
            <a:ext cx="2659623" cy="89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550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FDBA-3C85-6843-A985-F0B7F550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588999-840C-224F-88F1-D019D35E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Human </a:t>
            </a:r>
            <a:r>
              <a:rPr lang="en-US" dirty="0">
                <a:solidFill>
                  <a:srgbClr val="C00000"/>
                </a:solidFill>
              </a:rPr>
              <a:t>Data</a:t>
            </a:r>
            <a:r>
              <a:rPr lang="en-US" dirty="0"/>
              <a:t> Interfaces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431F5-6721-7A45-A70B-FDCDBCA9E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" t="-4745" r="10235" b="15099"/>
          <a:stretch/>
        </p:blipFill>
        <p:spPr>
          <a:xfrm>
            <a:off x="3820405" y="783493"/>
            <a:ext cx="1503191" cy="1469887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5532E080-B449-4A4A-88C0-715A8A84AE5C}"/>
              </a:ext>
            </a:extLst>
          </p:cNvPr>
          <p:cNvSpPr/>
          <p:nvPr/>
        </p:nvSpPr>
        <p:spPr>
          <a:xfrm>
            <a:off x="3790136" y="5246378"/>
            <a:ext cx="1563728" cy="705821"/>
          </a:xfrm>
          <a:prstGeom prst="can">
            <a:avLst/>
          </a:prstGeom>
          <a:solidFill>
            <a:srgbClr val="DC2D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8096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FDBA-3C85-6843-A985-F0B7F550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2" descr="Airtable | Create apps that perfectly fit your team&amp;#39;s needs">
            <a:extLst>
              <a:ext uri="{FF2B5EF4-FFF2-40B4-BE49-F238E27FC236}">
                <a16:creationId xmlns:a16="http://schemas.microsoft.com/office/drawing/2014/main" id="{931F8404-9CED-B740-9EC9-3A260C7A4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981" b="28437"/>
          <a:stretch/>
        </p:blipFill>
        <p:spPr bwMode="auto">
          <a:xfrm>
            <a:off x="974738" y="1085693"/>
            <a:ext cx="2871988" cy="160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7BEBF41-62B8-3F4B-902D-CA61B548A023}"/>
              </a:ext>
            </a:extLst>
          </p:cNvPr>
          <p:cNvGrpSpPr/>
          <p:nvPr/>
        </p:nvGrpSpPr>
        <p:grpSpPr>
          <a:xfrm>
            <a:off x="5342981" y="1182016"/>
            <a:ext cx="2107580" cy="1469835"/>
            <a:chOff x="2484266" y="3142665"/>
            <a:chExt cx="1301308" cy="10639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EF078-8BA2-FE42-8433-A94C66CE9C31}"/>
                </a:ext>
              </a:extLst>
            </p:cNvPr>
            <p:cNvSpPr/>
            <p:nvPr/>
          </p:nvSpPr>
          <p:spPr>
            <a:xfrm>
              <a:off x="2484266" y="3142665"/>
              <a:ext cx="1301308" cy="1058508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133D54-B28D-4C45-B986-C12F9D2627C7}"/>
                </a:ext>
              </a:extLst>
            </p:cNvPr>
            <p:cNvSpPr/>
            <p:nvPr/>
          </p:nvSpPr>
          <p:spPr>
            <a:xfrm>
              <a:off x="2568500" y="3816659"/>
              <a:ext cx="115581" cy="389931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0E0A3E-761E-224D-9088-FB0EBD771FEF}"/>
                </a:ext>
              </a:extLst>
            </p:cNvPr>
            <p:cNvSpPr/>
            <p:nvPr/>
          </p:nvSpPr>
          <p:spPr>
            <a:xfrm>
              <a:off x="2728729" y="3889007"/>
              <a:ext cx="115581" cy="317583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D56CF7-254C-FD46-A351-C075489FB432}"/>
                </a:ext>
              </a:extLst>
            </p:cNvPr>
            <p:cNvSpPr/>
            <p:nvPr/>
          </p:nvSpPr>
          <p:spPr>
            <a:xfrm>
              <a:off x="2908064" y="4045193"/>
              <a:ext cx="115581" cy="148108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A4C16C-8ABF-0B46-99E0-3F1AF5DD0CC8}"/>
                </a:ext>
              </a:extLst>
            </p:cNvPr>
            <p:cNvSpPr/>
            <p:nvPr/>
          </p:nvSpPr>
          <p:spPr>
            <a:xfrm>
              <a:off x="3068293" y="3747984"/>
              <a:ext cx="115581" cy="445318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D06DB6-4CD8-5544-8B90-6565C7769D2F}"/>
                </a:ext>
              </a:extLst>
            </p:cNvPr>
            <p:cNvSpPr/>
            <p:nvPr/>
          </p:nvSpPr>
          <p:spPr>
            <a:xfrm>
              <a:off x="3228522" y="3541617"/>
              <a:ext cx="115581" cy="651684"/>
            </a:xfrm>
            <a:prstGeom prst="rect">
              <a:avLst/>
            </a:prstGeom>
            <a:solidFill>
              <a:srgbClr val="3073A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99445C-45BA-3242-8BA1-EF229F14A1EC}"/>
                </a:ext>
              </a:extLst>
            </p:cNvPr>
            <p:cNvSpPr/>
            <p:nvPr/>
          </p:nvSpPr>
          <p:spPr>
            <a:xfrm>
              <a:off x="3388751" y="3881915"/>
              <a:ext cx="115581" cy="311385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7316DA-6E41-9B49-AEC7-FB267B3EB0B4}"/>
                </a:ext>
              </a:extLst>
            </p:cNvPr>
            <p:cNvSpPr/>
            <p:nvPr/>
          </p:nvSpPr>
          <p:spPr>
            <a:xfrm>
              <a:off x="3548978" y="3795321"/>
              <a:ext cx="115581" cy="397980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E5A399F-0E93-4E43-A301-728C5B08B66F}"/>
              </a:ext>
            </a:extLst>
          </p:cNvPr>
          <p:cNvSpPr txBox="1"/>
          <p:nvPr/>
        </p:nvSpPr>
        <p:spPr>
          <a:xfrm>
            <a:off x="1750134" y="568960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97EFB-71C4-EE48-BCD0-3CD9D2D5B005}"/>
              </a:ext>
            </a:extLst>
          </p:cNvPr>
          <p:cNvSpPr txBox="1"/>
          <p:nvPr/>
        </p:nvSpPr>
        <p:spPr>
          <a:xfrm>
            <a:off x="5736173" y="568960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 rows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8911F-24E6-4040-8D4B-C0E6ECDF9C8A}"/>
              </a:ext>
            </a:extLst>
          </p:cNvPr>
          <p:cNvSpPr txBox="1"/>
          <p:nvPr/>
        </p:nvSpPr>
        <p:spPr>
          <a:xfrm>
            <a:off x="934302" y="3546768"/>
            <a:ext cx="295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Traditional Interface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33197A-62CA-564E-8E17-09FEA537F423}"/>
              </a:ext>
            </a:extLst>
          </p:cNvPr>
          <p:cNvSpPr txBox="1"/>
          <p:nvPr/>
        </p:nvSpPr>
        <p:spPr>
          <a:xfrm>
            <a:off x="5308973" y="3546768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513CFD62-096B-A549-A437-918E414E3B36}"/>
              </a:ext>
            </a:extLst>
          </p:cNvPr>
          <p:cNvSpPr/>
          <p:nvPr/>
        </p:nvSpPr>
        <p:spPr>
          <a:xfrm>
            <a:off x="3790136" y="5246378"/>
            <a:ext cx="1563728" cy="705821"/>
          </a:xfrm>
          <a:prstGeom prst="can">
            <a:avLst/>
          </a:prstGeom>
          <a:solidFill>
            <a:srgbClr val="DC2D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4606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252D-F8E1-7140-9B5F-FD58D184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7C57-53F1-2747-90FE-6B242F133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TA: TBA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72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FDBA-3C85-6843-A985-F0B7F550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2" descr="Airtable | Create apps that perfectly fit your team&amp;#39;s needs">
            <a:extLst>
              <a:ext uri="{FF2B5EF4-FFF2-40B4-BE49-F238E27FC236}">
                <a16:creationId xmlns:a16="http://schemas.microsoft.com/office/drawing/2014/main" id="{931F8404-9CED-B740-9EC9-3A260C7A4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981" b="28437"/>
          <a:stretch/>
        </p:blipFill>
        <p:spPr bwMode="auto">
          <a:xfrm>
            <a:off x="974738" y="1085693"/>
            <a:ext cx="2871988" cy="160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7BEBF41-62B8-3F4B-902D-CA61B548A023}"/>
              </a:ext>
            </a:extLst>
          </p:cNvPr>
          <p:cNvGrpSpPr/>
          <p:nvPr/>
        </p:nvGrpSpPr>
        <p:grpSpPr>
          <a:xfrm>
            <a:off x="5342981" y="1182016"/>
            <a:ext cx="2107580" cy="1469835"/>
            <a:chOff x="2484266" y="3142665"/>
            <a:chExt cx="1301308" cy="10639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EF078-8BA2-FE42-8433-A94C66CE9C31}"/>
                </a:ext>
              </a:extLst>
            </p:cNvPr>
            <p:cNvSpPr/>
            <p:nvPr/>
          </p:nvSpPr>
          <p:spPr>
            <a:xfrm>
              <a:off x="2484266" y="3142665"/>
              <a:ext cx="1301308" cy="1058508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133D54-B28D-4C45-B986-C12F9D2627C7}"/>
                </a:ext>
              </a:extLst>
            </p:cNvPr>
            <p:cNvSpPr/>
            <p:nvPr/>
          </p:nvSpPr>
          <p:spPr>
            <a:xfrm>
              <a:off x="2568500" y="3816659"/>
              <a:ext cx="115581" cy="389931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0E0A3E-761E-224D-9088-FB0EBD771FEF}"/>
                </a:ext>
              </a:extLst>
            </p:cNvPr>
            <p:cNvSpPr/>
            <p:nvPr/>
          </p:nvSpPr>
          <p:spPr>
            <a:xfrm>
              <a:off x="2728729" y="3889007"/>
              <a:ext cx="115581" cy="317583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D56CF7-254C-FD46-A351-C075489FB432}"/>
                </a:ext>
              </a:extLst>
            </p:cNvPr>
            <p:cNvSpPr/>
            <p:nvPr/>
          </p:nvSpPr>
          <p:spPr>
            <a:xfrm>
              <a:off x="2908064" y="4045193"/>
              <a:ext cx="115581" cy="148108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A4C16C-8ABF-0B46-99E0-3F1AF5DD0CC8}"/>
                </a:ext>
              </a:extLst>
            </p:cNvPr>
            <p:cNvSpPr/>
            <p:nvPr/>
          </p:nvSpPr>
          <p:spPr>
            <a:xfrm>
              <a:off x="3068293" y="3747984"/>
              <a:ext cx="115581" cy="445318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D06DB6-4CD8-5544-8B90-6565C7769D2F}"/>
                </a:ext>
              </a:extLst>
            </p:cNvPr>
            <p:cNvSpPr/>
            <p:nvPr/>
          </p:nvSpPr>
          <p:spPr>
            <a:xfrm>
              <a:off x="3228522" y="3541617"/>
              <a:ext cx="115581" cy="651684"/>
            </a:xfrm>
            <a:prstGeom prst="rect">
              <a:avLst/>
            </a:prstGeom>
            <a:solidFill>
              <a:srgbClr val="3073A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99445C-45BA-3242-8BA1-EF229F14A1EC}"/>
                </a:ext>
              </a:extLst>
            </p:cNvPr>
            <p:cNvSpPr/>
            <p:nvPr/>
          </p:nvSpPr>
          <p:spPr>
            <a:xfrm>
              <a:off x="3388751" y="3881915"/>
              <a:ext cx="115581" cy="311385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7316DA-6E41-9B49-AEC7-FB267B3EB0B4}"/>
                </a:ext>
              </a:extLst>
            </p:cNvPr>
            <p:cNvSpPr/>
            <p:nvPr/>
          </p:nvSpPr>
          <p:spPr>
            <a:xfrm>
              <a:off x="3548978" y="3795321"/>
              <a:ext cx="115581" cy="397980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E5A399F-0E93-4E43-A301-728C5B08B66F}"/>
              </a:ext>
            </a:extLst>
          </p:cNvPr>
          <p:cNvSpPr txBox="1"/>
          <p:nvPr/>
        </p:nvSpPr>
        <p:spPr>
          <a:xfrm>
            <a:off x="1750134" y="568960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97EFB-71C4-EE48-BCD0-3CD9D2D5B005}"/>
              </a:ext>
            </a:extLst>
          </p:cNvPr>
          <p:cNvSpPr txBox="1"/>
          <p:nvPr/>
        </p:nvSpPr>
        <p:spPr>
          <a:xfrm>
            <a:off x="5693694" y="568960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1M rows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8911F-24E6-4040-8D4B-C0E6ECDF9C8A}"/>
              </a:ext>
            </a:extLst>
          </p:cNvPr>
          <p:cNvSpPr txBox="1"/>
          <p:nvPr/>
        </p:nvSpPr>
        <p:spPr>
          <a:xfrm>
            <a:off x="934302" y="3546768"/>
            <a:ext cx="295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Traditional Interface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33197A-62CA-564E-8E17-09FEA537F423}"/>
              </a:ext>
            </a:extLst>
          </p:cNvPr>
          <p:cNvSpPr txBox="1"/>
          <p:nvPr/>
        </p:nvSpPr>
        <p:spPr>
          <a:xfrm>
            <a:off x="5308973" y="3546768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513CFD62-096B-A549-A437-918E414E3B36}"/>
              </a:ext>
            </a:extLst>
          </p:cNvPr>
          <p:cNvSpPr/>
          <p:nvPr/>
        </p:nvSpPr>
        <p:spPr>
          <a:xfrm>
            <a:off x="2938162" y="5246378"/>
            <a:ext cx="3267677" cy="1330529"/>
          </a:xfrm>
          <a:prstGeom prst="can">
            <a:avLst/>
          </a:prstGeom>
          <a:solidFill>
            <a:srgbClr val="DC2D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03370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FDBA-3C85-6843-A985-F0B7F550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2" descr="Airtable | Create apps that perfectly fit your team&amp;#39;s needs">
            <a:extLst>
              <a:ext uri="{FF2B5EF4-FFF2-40B4-BE49-F238E27FC236}">
                <a16:creationId xmlns:a16="http://schemas.microsoft.com/office/drawing/2014/main" id="{931F8404-9CED-B740-9EC9-3A260C7A4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981" b="28437"/>
          <a:stretch/>
        </p:blipFill>
        <p:spPr bwMode="auto">
          <a:xfrm>
            <a:off x="974738" y="1085693"/>
            <a:ext cx="2871988" cy="160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7BEBF41-62B8-3F4B-902D-CA61B548A023}"/>
              </a:ext>
            </a:extLst>
          </p:cNvPr>
          <p:cNvGrpSpPr/>
          <p:nvPr/>
        </p:nvGrpSpPr>
        <p:grpSpPr>
          <a:xfrm>
            <a:off x="5342981" y="1182016"/>
            <a:ext cx="2107580" cy="1469835"/>
            <a:chOff x="2484266" y="3142665"/>
            <a:chExt cx="1301308" cy="10639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1EF078-8BA2-FE42-8433-A94C66CE9C31}"/>
                </a:ext>
              </a:extLst>
            </p:cNvPr>
            <p:cNvSpPr/>
            <p:nvPr/>
          </p:nvSpPr>
          <p:spPr>
            <a:xfrm>
              <a:off x="2484266" y="3142665"/>
              <a:ext cx="1301308" cy="1058508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133D54-B28D-4C45-B986-C12F9D2627C7}"/>
                </a:ext>
              </a:extLst>
            </p:cNvPr>
            <p:cNvSpPr/>
            <p:nvPr/>
          </p:nvSpPr>
          <p:spPr>
            <a:xfrm>
              <a:off x="2568500" y="3816659"/>
              <a:ext cx="115581" cy="389931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0E0A3E-761E-224D-9088-FB0EBD771FEF}"/>
                </a:ext>
              </a:extLst>
            </p:cNvPr>
            <p:cNvSpPr/>
            <p:nvPr/>
          </p:nvSpPr>
          <p:spPr>
            <a:xfrm>
              <a:off x="2728729" y="3889007"/>
              <a:ext cx="115581" cy="317583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D56CF7-254C-FD46-A351-C075489FB432}"/>
                </a:ext>
              </a:extLst>
            </p:cNvPr>
            <p:cNvSpPr/>
            <p:nvPr/>
          </p:nvSpPr>
          <p:spPr>
            <a:xfrm>
              <a:off x="2908064" y="4045193"/>
              <a:ext cx="115581" cy="148108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A4C16C-8ABF-0B46-99E0-3F1AF5DD0CC8}"/>
                </a:ext>
              </a:extLst>
            </p:cNvPr>
            <p:cNvSpPr/>
            <p:nvPr/>
          </p:nvSpPr>
          <p:spPr>
            <a:xfrm>
              <a:off x="3068293" y="3747984"/>
              <a:ext cx="115581" cy="445318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5D06DB6-4CD8-5544-8B90-6565C7769D2F}"/>
                </a:ext>
              </a:extLst>
            </p:cNvPr>
            <p:cNvSpPr/>
            <p:nvPr/>
          </p:nvSpPr>
          <p:spPr>
            <a:xfrm>
              <a:off x="3228522" y="3541617"/>
              <a:ext cx="115581" cy="651684"/>
            </a:xfrm>
            <a:prstGeom prst="rect">
              <a:avLst/>
            </a:prstGeom>
            <a:solidFill>
              <a:srgbClr val="3073A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99445C-45BA-3242-8BA1-EF229F14A1EC}"/>
                </a:ext>
              </a:extLst>
            </p:cNvPr>
            <p:cNvSpPr/>
            <p:nvPr/>
          </p:nvSpPr>
          <p:spPr>
            <a:xfrm>
              <a:off x="3388751" y="3881915"/>
              <a:ext cx="115581" cy="311385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7316DA-6E41-9B49-AEC7-FB267B3EB0B4}"/>
                </a:ext>
              </a:extLst>
            </p:cNvPr>
            <p:cNvSpPr/>
            <p:nvPr/>
          </p:nvSpPr>
          <p:spPr>
            <a:xfrm>
              <a:off x="3548978" y="3795321"/>
              <a:ext cx="115581" cy="397980"/>
            </a:xfrm>
            <a:prstGeom prst="rect">
              <a:avLst/>
            </a:prstGeom>
            <a:solidFill>
              <a:srgbClr val="0070C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50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E5A399F-0E93-4E43-A301-728C5B08B66F}"/>
              </a:ext>
            </a:extLst>
          </p:cNvPr>
          <p:cNvSpPr txBox="1"/>
          <p:nvPr/>
        </p:nvSpPr>
        <p:spPr>
          <a:xfrm>
            <a:off x="1750134" y="568960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 rows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797EFB-71C4-EE48-BCD0-3CD9D2D5B005}"/>
              </a:ext>
            </a:extLst>
          </p:cNvPr>
          <p:cNvSpPr txBox="1"/>
          <p:nvPr/>
        </p:nvSpPr>
        <p:spPr>
          <a:xfrm>
            <a:off x="5797889" y="56896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ctr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∞ rows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8911F-24E6-4040-8D4B-C0E6ECDF9C8A}"/>
              </a:ext>
            </a:extLst>
          </p:cNvPr>
          <p:cNvSpPr txBox="1"/>
          <p:nvPr/>
        </p:nvSpPr>
        <p:spPr>
          <a:xfrm>
            <a:off x="934302" y="3546768"/>
            <a:ext cx="295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Traditional Interface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33197A-62CA-564E-8E17-09FEA537F423}"/>
              </a:ext>
            </a:extLst>
          </p:cNvPr>
          <p:cNvSpPr txBox="1"/>
          <p:nvPr/>
        </p:nvSpPr>
        <p:spPr>
          <a:xfrm>
            <a:off x="5308973" y="3546768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513CFD62-096B-A549-A437-918E414E3B36}"/>
              </a:ext>
            </a:extLst>
          </p:cNvPr>
          <p:cNvSpPr/>
          <p:nvPr/>
        </p:nvSpPr>
        <p:spPr>
          <a:xfrm>
            <a:off x="1909347" y="5246378"/>
            <a:ext cx="5325306" cy="2353302"/>
          </a:xfrm>
          <a:prstGeom prst="can">
            <a:avLst/>
          </a:prstGeom>
          <a:solidFill>
            <a:srgbClr val="DC2D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02040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FDBA-3C85-6843-A985-F0B7F550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431F5-6721-7A45-A70B-FDCDBCA9E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" t="-4745" r="10235" b="15099"/>
          <a:stretch/>
        </p:blipFill>
        <p:spPr>
          <a:xfrm>
            <a:off x="6490453" y="783493"/>
            <a:ext cx="1503191" cy="1469887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CC438A21-AF4D-3748-997E-0AD263F49CDA}"/>
              </a:ext>
            </a:extLst>
          </p:cNvPr>
          <p:cNvSpPr/>
          <p:nvPr/>
        </p:nvSpPr>
        <p:spPr>
          <a:xfrm>
            <a:off x="6460184" y="4996993"/>
            <a:ext cx="1563728" cy="705821"/>
          </a:xfrm>
          <a:prstGeom prst="can">
            <a:avLst/>
          </a:prstGeom>
          <a:solidFill>
            <a:srgbClr val="DC2D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F3A2E54D-0E57-2A4F-A455-9D1B74B31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4220"/>
            <a:ext cx="8229600" cy="5261943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Challenges</a:t>
            </a:r>
          </a:p>
          <a:p>
            <a:pPr marL="0" indent="0">
              <a:buNone/>
            </a:pPr>
            <a:r>
              <a:rPr lang="en-US" dirty="0"/>
              <a:t>Scale</a:t>
            </a:r>
            <a:endParaRPr lang="en-US" i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935C93-AF99-914B-B6F1-36ECDEA6BD14}"/>
              </a:ext>
            </a:extLst>
          </p:cNvPr>
          <p:cNvSpPr txBox="1">
            <a:spLocks/>
          </p:cNvSpPr>
          <p:nvPr/>
        </p:nvSpPr>
        <p:spPr>
          <a:xfrm>
            <a:off x="6188258" y="2925928"/>
            <a:ext cx="21075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/>
              <a:t>Human </a:t>
            </a:r>
            <a:r>
              <a:rPr lang="en-US" sz="2800">
                <a:solidFill>
                  <a:srgbClr val="C00000"/>
                </a:solidFill>
              </a:rPr>
              <a:t>Data</a:t>
            </a:r>
            <a:r>
              <a:rPr lang="en-US" sz="2800"/>
              <a:t> Interfaces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75210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FDBA-3C85-6843-A985-F0B7F550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431F5-6721-7A45-A70B-FDCDBCA9E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" t="-4745" r="10235" b="15099"/>
          <a:stretch/>
        </p:blipFill>
        <p:spPr>
          <a:xfrm>
            <a:off x="6490453" y="783493"/>
            <a:ext cx="1503191" cy="1469887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CC438A21-AF4D-3748-997E-0AD263F49CDA}"/>
              </a:ext>
            </a:extLst>
          </p:cNvPr>
          <p:cNvSpPr/>
          <p:nvPr/>
        </p:nvSpPr>
        <p:spPr>
          <a:xfrm>
            <a:off x="6460184" y="4996993"/>
            <a:ext cx="1563728" cy="705821"/>
          </a:xfrm>
          <a:prstGeom prst="can">
            <a:avLst/>
          </a:prstGeom>
          <a:solidFill>
            <a:srgbClr val="DC2D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C38596-A0A5-D743-98D1-9EC880188F05}"/>
              </a:ext>
            </a:extLst>
          </p:cNvPr>
          <p:cNvCxnSpPr>
            <a:cxnSpLocks/>
          </p:cNvCxnSpPr>
          <p:nvPr/>
        </p:nvCxnSpPr>
        <p:spPr>
          <a:xfrm>
            <a:off x="7242048" y="3280346"/>
            <a:ext cx="0" cy="504341"/>
          </a:xfrm>
          <a:prstGeom prst="straightConnector1">
            <a:avLst/>
          </a:prstGeom>
          <a:ln w="38100">
            <a:solidFill>
              <a:srgbClr val="7F7F7F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C9494-E15D-5A4A-846D-0E7E6C09B1DA}"/>
              </a:ext>
            </a:extLst>
          </p:cNvPr>
          <p:cNvSpPr/>
          <p:nvPr/>
        </p:nvSpPr>
        <p:spPr>
          <a:xfrm>
            <a:off x="6490453" y="2825251"/>
            <a:ext cx="1503191" cy="4605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Interfaces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9FF126-D836-F344-B1D8-874F60B6D8E1}"/>
              </a:ext>
            </a:extLst>
          </p:cNvPr>
          <p:cNvSpPr/>
          <p:nvPr/>
        </p:nvSpPr>
        <p:spPr>
          <a:xfrm>
            <a:off x="6490453" y="3788698"/>
            <a:ext cx="1503191" cy="475460"/>
          </a:xfrm>
          <a:prstGeom prst="rect">
            <a:avLst/>
          </a:prstGeom>
          <a:noFill/>
          <a:ln w="28575">
            <a:solidFill>
              <a:srgbClr val="007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7EE4"/>
                </a:solidFill>
                <a:latin typeface="Arial" charset="0"/>
                <a:ea typeface="Arial" charset="0"/>
                <a:cs typeface="Arial" charset="0"/>
              </a:rPr>
              <a:t>Systems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4469E6C0-8B32-F246-AF41-4D105BC74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4220"/>
            <a:ext cx="8229600" cy="5261943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Challenges</a:t>
            </a:r>
          </a:p>
          <a:p>
            <a:pPr marL="0" indent="0">
              <a:buNone/>
            </a:pPr>
            <a:r>
              <a:rPr lang="en-US" dirty="0"/>
              <a:t>Scale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Design dependence</a:t>
            </a:r>
          </a:p>
        </p:txBody>
      </p:sp>
    </p:spTree>
    <p:extLst>
      <p:ext uri="{BB962C8B-B14F-4D97-AF65-F5344CB8AC3E}">
        <p14:creationId xmlns:p14="http://schemas.microsoft.com/office/powerpoint/2010/main" val="219153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FDBA-3C85-6843-A985-F0B7F550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431F5-6721-7A45-A70B-FDCDBCA9E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" t="-4745" r="10235" b="15099"/>
          <a:stretch/>
        </p:blipFill>
        <p:spPr>
          <a:xfrm>
            <a:off x="6490453" y="783493"/>
            <a:ext cx="1503191" cy="1469887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CC438A21-AF4D-3748-997E-0AD263F49CDA}"/>
              </a:ext>
            </a:extLst>
          </p:cNvPr>
          <p:cNvSpPr/>
          <p:nvPr/>
        </p:nvSpPr>
        <p:spPr>
          <a:xfrm>
            <a:off x="6460184" y="4996993"/>
            <a:ext cx="1563728" cy="705821"/>
          </a:xfrm>
          <a:prstGeom prst="can">
            <a:avLst/>
          </a:prstGeom>
          <a:solidFill>
            <a:srgbClr val="DC2D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C38596-A0A5-D743-98D1-9EC880188F05}"/>
              </a:ext>
            </a:extLst>
          </p:cNvPr>
          <p:cNvCxnSpPr>
            <a:cxnSpLocks/>
          </p:cNvCxnSpPr>
          <p:nvPr/>
        </p:nvCxnSpPr>
        <p:spPr>
          <a:xfrm>
            <a:off x="7242048" y="3280346"/>
            <a:ext cx="0" cy="504341"/>
          </a:xfrm>
          <a:prstGeom prst="straightConnector1">
            <a:avLst/>
          </a:prstGeom>
          <a:ln w="38100">
            <a:solidFill>
              <a:srgbClr val="7F7F7F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C9494-E15D-5A4A-846D-0E7E6C09B1DA}"/>
              </a:ext>
            </a:extLst>
          </p:cNvPr>
          <p:cNvSpPr/>
          <p:nvPr/>
        </p:nvSpPr>
        <p:spPr>
          <a:xfrm>
            <a:off x="6490453" y="2825251"/>
            <a:ext cx="1503191" cy="4605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Interfaces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9FF126-D836-F344-B1D8-874F60B6D8E1}"/>
              </a:ext>
            </a:extLst>
          </p:cNvPr>
          <p:cNvSpPr/>
          <p:nvPr/>
        </p:nvSpPr>
        <p:spPr>
          <a:xfrm>
            <a:off x="6490453" y="3788698"/>
            <a:ext cx="1503191" cy="475460"/>
          </a:xfrm>
          <a:prstGeom prst="rect">
            <a:avLst/>
          </a:prstGeom>
          <a:noFill/>
          <a:ln w="28575">
            <a:solidFill>
              <a:srgbClr val="007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7EE4"/>
                </a:solidFill>
                <a:latin typeface="Arial" charset="0"/>
                <a:ea typeface="Arial" charset="0"/>
                <a:cs typeface="Arial" charset="0"/>
              </a:rPr>
              <a:t>Systems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D060161-3550-2E4A-AC18-6D1FB60A5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4220"/>
            <a:ext cx="8229600" cy="5261943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Challenges</a:t>
            </a:r>
          </a:p>
          <a:p>
            <a:pPr marL="0" indent="0">
              <a:buNone/>
            </a:pPr>
            <a:r>
              <a:rPr lang="en-US" b="1" dirty="0"/>
              <a:t>Scale</a:t>
            </a:r>
            <a:endParaRPr lang="en-US" b="1" i="1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Design dependence</a:t>
            </a:r>
          </a:p>
        </p:txBody>
      </p:sp>
    </p:spTree>
    <p:extLst>
      <p:ext uri="{BB962C8B-B14F-4D97-AF65-F5344CB8AC3E}">
        <p14:creationId xmlns:p14="http://schemas.microsoft.com/office/powerpoint/2010/main" val="2046192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169B8-195A-2D4D-894E-528FF109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55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7548B4-936F-2740-BEA1-4BD4B86B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4772205" cy="1143000"/>
          </a:xfrm>
        </p:spPr>
        <p:txBody>
          <a:bodyPr/>
          <a:lstStyle/>
          <a:p>
            <a:r>
              <a:rPr lang="en-US" dirty="0"/>
              <a:t>Small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12E065-D325-1B4D-8D5B-2CBAEF31CE42}"/>
              </a:ext>
            </a:extLst>
          </p:cNvPr>
          <p:cNvSpPr/>
          <p:nvPr/>
        </p:nvSpPr>
        <p:spPr>
          <a:xfrm>
            <a:off x="6203168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834B63-80C3-C54F-B4BE-EA1F67F9DA60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flipH="1">
            <a:off x="6835076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CFDB704-237C-4647-B03D-9EF16ED5389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451960" y="570130"/>
            <a:ext cx="766233" cy="766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70545D-C943-9F45-A673-DEE9741B7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0" t="-4745" r="10235" b="15099"/>
          <a:stretch/>
        </p:blipFill>
        <p:spPr>
          <a:xfrm>
            <a:off x="6409463" y="419931"/>
            <a:ext cx="871727" cy="8524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50604-0991-CB4F-9D84-F11361D56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67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169B8-195A-2D4D-894E-528FF109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56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7548B4-936F-2740-BEA1-4BD4B86B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4772205" cy="1143000"/>
          </a:xfrm>
        </p:spPr>
        <p:txBody>
          <a:bodyPr/>
          <a:lstStyle/>
          <a:p>
            <a:r>
              <a:rPr lang="en-US" dirty="0"/>
              <a:t>Medium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1F8B72-2049-A848-A7A8-98FDB7922138}"/>
              </a:ext>
            </a:extLst>
          </p:cNvPr>
          <p:cNvSpPr/>
          <p:nvPr/>
        </p:nvSpPr>
        <p:spPr>
          <a:xfrm>
            <a:off x="6203168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3EA93B-2D74-2B4A-BF5A-9806E7BB5ACF}"/>
              </a:ext>
            </a:extLst>
          </p:cNvPr>
          <p:cNvCxnSpPr>
            <a:cxnSpLocks/>
            <a:stCxn id="27" idx="2"/>
            <a:endCxn id="24" idx="0"/>
          </p:cNvCxnSpPr>
          <p:nvPr/>
        </p:nvCxnSpPr>
        <p:spPr>
          <a:xfrm flipH="1">
            <a:off x="6835076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96496C8-8BB2-1F4E-8E28-401FA051BD1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451960" y="570130"/>
            <a:ext cx="766233" cy="7662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79AF64-7932-F14A-9AD3-03DCCF6060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0" t="-4745" r="10235" b="15099"/>
          <a:stretch/>
        </p:blipFill>
        <p:spPr>
          <a:xfrm>
            <a:off x="6409463" y="419931"/>
            <a:ext cx="871727" cy="8524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64927-2096-2845-8129-F6DF60186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CBE267-533E-2B41-9AA0-5C39734A5832}"/>
              </a:ext>
            </a:extLst>
          </p:cNvPr>
          <p:cNvSpPr/>
          <p:nvPr/>
        </p:nvSpPr>
        <p:spPr>
          <a:xfrm>
            <a:off x="6100958" y="277958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1720474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169B8-195A-2D4D-894E-528FF109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57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7548B4-936F-2740-BEA1-4BD4B86B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4772205" cy="1143000"/>
          </a:xfrm>
        </p:spPr>
        <p:txBody>
          <a:bodyPr/>
          <a:lstStyle/>
          <a:p>
            <a:r>
              <a:rPr lang="en-US" dirty="0"/>
              <a:t>Large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B670A-B3CD-FE46-92C1-CB065E2262EC}"/>
              </a:ext>
            </a:extLst>
          </p:cNvPr>
          <p:cNvSpPr/>
          <p:nvPr/>
        </p:nvSpPr>
        <p:spPr>
          <a:xfrm>
            <a:off x="6203168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3B7DC8B5-0DE2-E949-A2DF-02ABE52F3582}"/>
              </a:ext>
            </a:extLst>
          </p:cNvPr>
          <p:cNvSpPr/>
          <p:nvPr/>
        </p:nvSpPr>
        <p:spPr>
          <a:xfrm>
            <a:off x="5539432" y="5487457"/>
            <a:ext cx="2591287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884005-6E65-1D45-90AB-3B133F0A14B2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flipH="1">
            <a:off x="6835076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64CCBC-0684-2547-9F09-3633F168BE60}"/>
              </a:ext>
            </a:extLst>
          </p:cNvPr>
          <p:cNvGrpSpPr/>
          <p:nvPr/>
        </p:nvGrpSpPr>
        <p:grpSpPr>
          <a:xfrm>
            <a:off x="5992643" y="3770207"/>
            <a:ext cx="1684867" cy="369332"/>
            <a:chOff x="194268" y="4701628"/>
            <a:chExt cx="1684867" cy="36933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DF7161-8D14-0E49-B1DF-2279E97BA672}"/>
                </a:ext>
              </a:extLst>
            </p:cNvPr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DD9E63-A30A-C44F-94ED-EEF972A5F8BF}"/>
                </a:ext>
              </a:extLst>
            </p:cNvPr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2F07AB6-1F4E-D641-B4D8-D3747F908FC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451960" y="570130"/>
            <a:ext cx="766233" cy="7662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E171E3-FAA5-0845-9BE3-EDBA03B80D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0" t="-4745" r="10235" b="15099"/>
          <a:stretch/>
        </p:blipFill>
        <p:spPr>
          <a:xfrm>
            <a:off x="6409463" y="419931"/>
            <a:ext cx="871727" cy="85241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F3AE565-6CC1-8049-8CCF-47BF80DA0FF4}"/>
              </a:ext>
            </a:extLst>
          </p:cNvPr>
          <p:cNvSpPr/>
          <p:nvPr/>
        </p:nvSpPr>
        <p:spPr>
          <a:xfrm>
            <a:off x="5857590" y="4445909"/>
            <a:ext cx="1954970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6725BA-8A69-5B45-91A9-DA9D66467D9A}"/>
              </a:ext>
            </a:extLst>
          </p:cNvPr>
          <p:cNvSpPr/>
          <p:nvPr/>
        </p:nvSpPr>
        <p:spPr>
          <a:xfrm>
            <a:off x="6100958" y="277958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2596854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E7548B4-936F-2740-BEA1-4BD4B86B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4772205" cy="1143000"/>
          </a:xfrm>
        </p:spPr>
        <p:txBody>
          <a:bodyPr/>
          <a:lstStyle/>
          <a:p>
            <a:r>
              <a:rPr lang="en-US" dirty="0"/>
              <a:t>XL Data</a:t>
            </a:r>
          </a:p>
        </p:txBody>
      </p:sp>
      <p:sp>
        <p:nvSpPr>
          <p:cNvPr id="31" name="Content Placeholder 16">
            <a:extLst>
              <a:ext uri="{FF2B5EF4-FFF2-40B4-BE49-F238E27FC236}">
                <a16:creationId xmlns:a16="http://schemas.microsoft.com/office/drawing/2014/main" id="{4F5E4A15-BF27-494E-B149-1D3DEF245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3773041" cy="45259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DB query latency</a:t>
            </a:r>
          </a:p>
          <a:p>
            <a:pPr marL="0" indent="0" algn="r">
              <a:buNone/>
            </a:pPr>
            <a:r>
              <a:rPr lang="en-US" sz="2000" dirty="0"/>
              <a:t>Network bottlenecks</a:t>
            </a:r>
          </a:p>
          <a:p>
            <a:pPr marL="0" indent="0" algn="r">
              <a:buNone/>
            </a:pPr>
            <a:r>
              <a:rPr lang="en-US" sz="2000" dirty="0"/>
              <a:t>Distributed system</a:t>
            </a:r>
          </a:p>
          <a:p>
            <a:pPr marL="0" indent="0" algn="r">
              <a:buNone/>
            </a:pPr>
            <a:r>
              <a:rPr lang="en-US" sz="2000" dirty="0"/>
              <a:t>Cloud API calls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86FEFC-8CD3-9541-83E2-F63183701544}"/>
              </a:ext>
            </a:extLst>
          </p:cNvPr>
          <p:cNvSpPr/>
          <p:nvPr/>
        </p:nvSpPr>
        <p:spPr>
          <a:xfrm>
            <a:off x="6203168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89D03589-3F52-5449-A628-C59E47466A07}"/>
              </a:ext>
            </a:extLst>
          </p:cNvPr>
          <p:cNvSpPr/>
          <p:nvPr/>
        </p:nvSpPr>
        <p:spPr>
          <a:xfrm>
            <a:off x="5539432" y="5487457"/>
            <a:ext cx="2591287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83591D-6C17-964E-BB17-D9F691C47B52}"/>
              </a:ext>
            </a:extLst>
          </p:cNvPr>
          <p:cNvCxnSpPr>
            <a:cxnSpLocks/>
            <a:stCxn id="22" idx="2"/>
            <a:endCxn id="16" idx="0"/>
          </p:cNvCxnSpPr>
          <p:nvPr/>
        </p:nvCxnSpPr>
        <p:spPr>
          <a:xfrm flipH="1">
            <a:off x="6835076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082F30-9752-0C48-A89D-428AEB2AA3BE}"/>
              </a:ext>
            </a:extLst>
          </p:cNvPr>
          <p:cNvGrpSpPr/>
          <p:nvPr/>
        </p:nvGrpSpPr>
        <p:grpSpPr>
          <a:xfrm>
            <a:off x="5992643" y="3770207"/>
            <a:ext cx="1684867" cy="369332"/>
            <a:chOff x="194268" y="4701628"/>
            <a:chExt cx="1684867" cy="369332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7DCA8A-0F71-3449-96AB-EAF96A1E3C63}"/>
                </a:ext>
              </a:extLst>
            </p:cNvPr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2A47B8-B88A-8147-9E07-87F1CAB12BCC}"/>
                </a:ext>
              </a:extLst>
            </p:cNvPr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EBE8F92-136A-0D40-8ECC-4C106BF9473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451960" y="570130"/>
            <a:ext cx="766233" cy="766233"/>
          </a:xfrm>
          <a:prstGeom prst="rect">
            <a:avLst/>
          </a:prstGeom>
        </p:spPr>
      </p:pic>
      <p:sp>
        <p:nvSpPr>
          <p:cNvPr id="23" name="Cloud 22">
            <a:extLst>
              <a:ext uri="{FF2B5EF4-FFF2-40B4-BE49-F238E27FC236}">
                <a16:creationId xmlns:a16="http://schemas.microsoft.com/office/drawing/2014/main" id="{A45E0FEE-5BDD-904A-96D4-FB67F5E1CBD5}"/>
              </a:ext>
            </a:extLst>
          </p:cNvPr>
          <p:cNvSpPr/>
          <p:nvPr/>
        </p:nvSpPr>
        <p:spPr>
          <a:xfrm>
            <a:off x="5021642" y="6382676"/>
            <a:ext cx="3626866" cy="1375437"/>
          </a:xfrm>
          <a:prstGeom prst="cloud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F42238-BA8C-5048-A8D7-43F576598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0" t="-4745" r="10235" b="15099"/>
          <a:stretch/>
        </p:blipFill>
        <p:spPr>
          <a:xfrm>
            <a:off x="6409463" y="419931"/>
            <a:ext cx="871727" cy="85241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494BDA2-C172-AA47-A7F5-D5DDE26A8A00}"/>
              </a:ext>
            </a:extLst>
          </p:cNvPr>
          <p:cNvSpPr/>
          <p:nvPr/>
        </p:nvSpPr>
        <p:spPr>
          <a:xfrm>
            <a:off x="5857590" y="4445909"/>
            <a:ext cx="1954970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30B80F-9511-3B4C-A36D-9DB7786011A2}"/>
              </a:ext>
            </a:extLst>
          </p:cNvPr>
          <p:cNvSpPr/>
          <p:nvPr/>
        </p:nvSpPr>
        <p:spPr>
          <a:xfrm>
            <a:off x="6100958" y="277958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4244538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E7548B4-936F-2740-BEA1-4BD4B86B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4772205" cy="1143000"/>
          </a:xfrm>
        </p:spPr>
        <p:txBody>
          <a:bodyPr/>
          <a:lstStyle/>
          <a:p>
            <a:r>
              <a:rPr lang="en-US" dirty="0"/>
              <a:t>XL Data</a:t>
            </a:r>
          </a:p>
        </p:txBody>
      </p:sp>
      <p:sp>
        <p:nvSpPr>
          <p:cNvPr id="31" name="Content Placeholder 16">
            <a:extLst>
              <a:ext uri="{FF2B5EF4-FFF2-40B4-BE49-F238E27FC236}">
                <a16:creationId xmlns:a16="http://schemas.microsoft.com/office/drawing/2014/main" id="{4F5E4A15-BF27-494E-B149-1D3DEF245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3773041" cy="45259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DB query latency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Network bottlenecks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Distributed system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Cloud API calls</a:t>
            </a:r>
          </a:p>
          <a:p>
            <a:pPr marL="0" indent="0" algn="r">
              <a:buNone/>
            </a:pP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6A19B7-490A-234A-8121-2A20509C6D9E}"/>
              </a:ext>
            </a:extLst>
          </p:cNvPr>
          <p:cNvSpPr/>
          <p:nvPr/>
        </p:nvSpPr>
        <p:spPr>
          <a:xfrm>
            <a:off x="6203168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A63A9BEC-2B76-CC43-A76E-1B6563D21D6E}"/>
              </a:ext>
            </a:extLst>
          </p:cNvPr>
          <p:cNvSpPr/>
          <p:nvPr/>
        </p:nvSpPr>
        <p:spPr>
          <a:xfrm>
            <a:off x="5539432" y="5487457"/>
            <a:ext cx="2591287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0E92F3-909D-8E43-94D3-D2DF4C3C1BDA}"/>
              </a:ext>
            </a:extLst>
          </p:cNvPr>
          <p:cNvCxnSpPr>
            <a:cxnSpLocks/>
            <a:stCxn id="23" idx="2"/>
            <a:endCxn id="16" idx="0"/>
          </p:cNvCxnSpPr>
          <p:nvPr/>
        </p:nvCxnSpPr>
        <p:spPr>
          <a:xfrm flipH="1">
            <a:off x="6835076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C3A79A-8D97-4140-B934-D78256414CC5}"/>
              </a:ext>
            </a:extLst>
          </p:cNvPr>
          <p:cNvGrpSpPr/>
          <p:nvPr/>
        </p:nvGrpSpPr>
        <p:grpSpPr>
          <a:xfrm>
            <a:off x="5992643" y="3770207"/>
            <a:ext cx="1684867" cy="369332"/>
            <a:chOff x="194268" y="4701628"/>
            <a:chExt cx="1684867" cy="36933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ED8D130-0E78-B648-8DF1-F9326A8A342F}"/>
                </a:ext>
              </a:extLst>
            </p:cNvPr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ED7701-698A-1549-B23F-B2145EC794CF}"/>
                </a:ext>
              </a:extLst>
            </p:cNvPr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473E8AE-3615-174B-A1AF-6F57ECDC294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451960" y="570130"/>
            <a:ext cx="766233" cy="766233"/>
          </a:xfrm>
          <a:prstGeom prst="rect">
            <a:avLst/>
          </a:prstGeom>
        </p:spPr>
      </p:pic>
      <p:sp>
        <p:nvSpPr>
          <p:cNvPr id="24" name="Cloud 23">
            <a:extLst>
              <a:ext uri="{FF2B5EF4-FFF2-40B4-BE49-F238E27FC236}">
                <a16:creationId xmlns:a16="http://schemas.microsoft.com/office/drawing/2014/main" id="{E6C9E180-F4E2-C34B-8535-94ACEB43DA05}"/>
              </a:ext>
            </a:extLst>
          </p:cNvPr>
          <p:cNvSpPr/>
          <p:nvPr/>
        </p:nvSpPr>
        <p:spPr>
          <a:xfrm>
            <a:off x="5021642" y="6382676"/>
            <a:ext cx="3626866" cy="1375437"/>
          </a:xfrm>
          <a:prstGeom prst="cloud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2C0CCC-56AD-C74F-A95B-F38A0EC75C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0" t="-4745" r="10235" b="15099"/>
          <a:stretch/>
        </p:blipFill>
        <p:spPr>
          <a:xfrm>
            <a:off x="6409463" y="419931"/>
            <a:ext cx="871727" cy="85241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66FD344-3E06-D847-AB7F-60A374FE77B1}"/>
              </a:ext>
            </a:extLst>
          </p:cNvPr>
          <p:cNvSpPr/>
          <p:nvPr/>
        </p:nvSpPr>
        <p:spPr>
          <a:xfrm>
            <a:off x="5857590" y="4445909"/>
            <a:ext cx="1954970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0BEE5664-8C01-1E40-9AE5-2DEDE585F119}"/>
              </a:ext>
            </a:extLst>
          </p:cNvPr>
          <p:cNvSpPr/>
          <p:nvPr/>
        </p:nvSpPr>
        <p:spPr>
          <a:xfrm>
            <a:off x="7218193" y="0"/>
            <a:ext cx="2032844" cy="953246"/>
          </a:xfrm>
          <a:prstGeom prst="cloudCallout">
            <a:avLst>
              <a:gd name="adj1" fmla="val -59516"/>
              <a:gd name="adj2" fmla="val 8724"/>
            </a:avLst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Low Latency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778113-E1E7-C54C-9F87-2AF658DC612D}"/>
              </a:ext>
            </a:extLst>
          </p:cNvPr>
          <p:cNvSpPr/>
          <p:nvPr/>
        </p:nvSpPr>
        <p:spPr>
          <a:xfrm>
            <a:off x="6100958" y="277958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228585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3F0D-6A51-D94F-973D-827DCE6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 </a:t>
            </a:r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B0F6-165E-FD4C-B2C5-D31A5CBB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Useful:</a:t>
            </a:r>
          </a:p>
          <a:p>
            <a:r>
              <a:rPr lang="en-US" dirty="0"/>
              <a:t>4111 Intro to databases</a:t>
            </a:r>
          </a:p>
          <a:p>
            <a:pPr lvl="1"/>
            <a:r>
              <a:rPr lang="en-US" dirty="0"/>
              <a:t>Declarative languages and data independence</a:t>
            </a:r>
          </a:p>
          <a:p>
            <a:pPr lvl="1"/>
            <a:r>
              <a:rPr lang="en-US" dirty="0"/>
              <a:t>Relational algebra, SQL, relational model</a:t>
            </a:r>
          </a:p>
          <a:p>
            <a:pPr lvl="1"/>
            <a:r>
              <a:rPr lang="en-US" dirty="0"/>
              <a:t>Query optimization and execution</a:t>
            </a:r>
          </a:p>
          <a:p>
            <a:pPr lvl="1"/>
            <a:r>
              <a:rPr lang="en-US" dirty="0"/>
              <a:t>See Ramakrishnan, </a:t>
            </a:r>
            <a:r>
              <a:rPr lang="en-US" dirty="0" err="1"/>
              <a:t>Gehrke</a:t>
            </a:r>
            <a:r>
              <a:rPr lang="en-US" dirty="0"/>
              <a:t> for basics</a:t>
            </a:r>
          </a:p>
          <a:p>
            <a:r>
              <a:rPr lang="en-US" dirty="0"/>
              <a:t>4996 Intro to data vis</a:t>
            </a:r>
          </a:p>
          <a:p>
            <a:r>
              <a:rPr lang="en-US" dirty="0"/>
              <a:t>4170 User interface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Great to have people with different backgrounds</a:t>
            </a:r>
          </a:p>
          <a:p>
            <a:r>
              <a:rPr lang="en-US" dirty="0"/>
              <a:t>Talk to me if unsure</a:t>
            </a:r>
          </a:p>
          <a:p>
            <a:r>
              <a:rPr lang="en-US" dirty="0"/>
              <a:t>If graduate student from different area, talk to me</a:t>
            </a:r>
          </a:p>
        </p:txBody>
      </p:sp>
    </p:spTree>
    <p:extLst>
      <p:ext uri="{BB962C8B-B14F-4D97-AF65-F5344CB8AC3E}">
        <p14:creationId xmlns:p14="http://schemas.microsoft.com/office/powerpoint/2010/main" val="3441250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E7548B4-936F-2740-BEA1-4BD4B86B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4772205" cy="1143000"/>
          </a:xfrm>
        </p:spPr>
        <p:txBody>
          <a:bodyPr/>
          <a:lstStyle/>
          <a:p>
            <a:r>
              <a:rPr lang="en-US" dirty="0"/>
              <a:t>XL Data</a:t>
            </a:r>
          </a:p>
        </p:txBody>
      </p:sp>
      <p:sp>
        <p:nvSpPr>
          <p:cNvPr id="31" name="Content Placeholder 16">
            <a:extLst>
              <a:ext uri="{FF2B5EF4-FFF2-40B4-BE49-F238E27FC236}">
                <a16:creationId xmlns:a16="http://schemas.microsoft.com/office/drawing/2014/main" id="{4F5E4A15-BF27-494E-B149-1D3DEF245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3773041" cy="45259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DB query latency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Network bottlenecks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Distributed system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Cloud API calls</a:t>
            </a:r>
          </a:p>
          <a:p>
            <a:pPr marL="0" indent="0" algn="r">
              <a:buNone/>
            </a:pPr>
            <a:r>
              <a:rPr lang="en-US" sz="2000" dirty="0"/>
              <a:t>Caches to hide latencies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3F1A3D-0316-B840-BA9A-D7C151EB3B41}"/>
              </a:ext>
            </a:extLst>
          </p:cNvPr>
          <p:cNvSpPr/>
          <p:nvPr/>
        </p:nvSpPr>
        <p:spPr>
          <a:xfrm>
            <a:off x="6203168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3ACDC1F1-AFA6-0D46-A966-CC222B561C06}"/>
              </a:ext>
            </a:extLst>
          </p:cNvPr>
          <p:cNvSpPr/>
          <p:nvPr/>
        </p:nvSpPr>
        <p:spPr>
          <a:xfrm>
            <a:off x="5539432" y="5487457"/>
            <a:ext cx="2591287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17C87C-0539-834E-85D2-9DA6C5EE2A2B}"/>
              </a:ext>
            </a:extLst>
          </p:cNvPr>
          <p:cNvCxnSpPr>
            <a:cxnSpLocks/>
            <a:stCxn id="27" idx="2"/>
            <a:endCxn id="20" idx="0"/>
          </p:cNvCxnSpPr>
          <p:nvPr/>
        </p:nvCxnSpPr>
        <p:spPr>
          <a:xfrm flipH="1">
            <a:off x="6835076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A904AFB-5F9E-9941-A9DF-CDB630797857}"/>
              </a:ext>
            </a:extLst>
          </p:cNvPr>
          <p:cNvSpPr/>
          <p:nvPr/>
        </p:nvSpPr>
        <p:spPr>
          <a:xfrm>
            <a:off x="6100958" y="277958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Laptop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5BFC74-C1C2-1444-84FC-7E2BF6EDE599}"/>
              </a:ext>
            </a:extLst>
          </p:cNvPr>
          <p:cNvGrpSpPr/>
          <p:nvPr/>
        </p:nvGrpSpPr>
        <p:grpSpPr>
          <a:xfrm>
            <a:off x="5992643" y="3770207"/>
            <a:ext cx="1684867" cy="369332"/>
            <a:chOff x="194268" y="4701628"/>
            <a:chExt cx="1684867" cy="36933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716DA4-84C7-9343-9F25-D64258A1EE88}"/>
                </a:ext>
              </a:extLst>
            </p:cNvPr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4154BC-AAD8-6343-BAF2-71B07C3C4CA7}"/>
                </a:ext>
              </a:extLst>
            </p:cNvPr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7271D51-FB6D-C14F-BE59-160D11129CB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451960" y="570130"/>
            <a:ext cx="766233" cy="766233"/>
          </a:xfrm>
          <a:prstGeom prst="rect">
            <a:avLst/>
          </a:prstGeom>
        </p:spPr>
      </p:pic>
      <p:sp>
        <p:nvSpPr>
          <p:cNvPr id="28" name="Cloud 27">
            <a:extLst>
              <a:ext uri="{FF2B5EF4-FFF2-40B4-BE49-F238E27FC236}">
                <a16:creationId xmlns:a16="http://schemas.microsoft.com/office/drawing/2014/main" id="{D890D27C-DE4B-9746-AB55-9E13F1F4F554}"/>
              </a:ext>
            </a:extLst>
          </p:cNvPr>
          <p:cNvSpPr/>
          <p:nvPr/>
        </p:nvSpPr>
        <p:spPr>
          <a:xfrm>
            <a:off x="5021642" y="6382676"/>
            <a:ext cx="3626866" cy="1375437"/>
          </a:xfrm>
          <a:prstGeom prst="cloud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17FDD8-2363-3B4C-987B-207D97F44865}"/>
              </a:ext>
            </a:extLst>
          </p:cNvPr>
          <p:cNvSpPr/>
          <p:nvPr/>
        </p:nvSpPr>
        <p:spPr>
          <a:xfrm>
            <a:off x="6203169" y="2203453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Cache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D89E19-A5D2-F840-A6F3-9FA934198C86}"/>
              </a:ext>
            </a:extLst>
          </p:cNvPr>
          <p:cNvSpPr/>
          <p:nvPr/>
        </p:nvSpPr>
        <p:spPr>
          <a:xfrm>
            <a:off x="6100957" y="318256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Cache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6A03D8-B9E1-6B4A-AE59-F9084460C0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0" t="-4745" r="10235" b="15099"/>
          <a:stretch/>
        </p:blipFill>
        <p:spPr>
          <a:xfrm>
            <a:off x="6409463" y="419931"/>
            <a:ext cx="871727" cy="85241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222FC7C-BEB9-6043-AA44-2AB150C9906B}"/>
              </a:ext>
            </a:extLst>
          </p:cNvPr>
          <p:cNvSpPr/>
          <p:nvPr/>
        </p:nvSpPr>
        <p:spPr>
          <a:xfrm>
            <a:off x="5857590" y="4445909"/>
            <a:ext cx="1954970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48B8B2-6996-C14C-8C15-271DBB55E68F}"/>
              </a:ext>
            </a:extLst>
          </p:cNvPr>
          <p:cNvSpPr/>
          <p:nvPr/>
        </p:nvSpPr>
        <p:spPr>
          <a:xfrm>
            <a:off x="5857590" y="4826520"/>
            <a:ext cx="1954970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Cache</a:t>
            </a:r>
          </a:p>
        </p:txBody>
      </p:sp>
      <p:sp>
        <p:nvSpPr>
          <p:cNvPr id="39" name="Cloud Callout 38">
            <a:extLst>
              <a:ext uri="{FF2B5EF4-FFF2-40B4-BE49-F238E27FC236}">
                <a16:creationId xmlns:a16="http://schemas.microsoft.com/office/drawing/2014/main" id="{38E33BFD-F411-6E4E-8475-30B3DA209863}"/>
              </a:ext>
            </a:extLst>
          </p:cNvPr>
          <p:cNvSpPr/>
          <p:nvPr/>
        </p:nvSpPr>
        <p:spPr>
          <a:xfrm>
            <a:off x="7218193" y="0"/>
            <a:ext cx="2032844" cy="953246"/>
          </a:xfrm>
          <a:prstGeom prst="cloudCallout">
            <a:avLst>
              <a:gd name="adj1" fmla="val -59516"/>
              <a:gd name="adj2" fmla="val 8724"/>
            </a:avLst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Low Latency</a:t>
            </a:r>
          </a:p>
        </p:txBody>
      </p:sp>
    </p:spTree>
    <p:extLst>
      <p:ext uri="{BB962C8B-B14F-4D97-AF65-F5344CB8AC3E}">
        <p14:creationId xmlns:p14="http://schemas.microsoft.com/office/powerpoint/2010/main" val="1993978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E7548B4-936F-2740-BEA1-4BD4B86B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4772205" cy="1143000"/>
          </a:xfrm>
        </p:spPr>
        <p:txBody>
          <a:bodyPr/>
          <a:lstStyle/>
          <a:p>
            <a:r>
              <a:rPr lang="en-US" dirty="0"/>
              <a:t>XL Data</a:t>
            </a:r>
          </a:p>
        </p:txBody>
      </p:sp>
      <p:sp>
        <p:nvSpPr>
          <p:cNvPr id="31" name="Content Placeholder 16">
            <a:extLst>
              <a:ext uri="{FF2B5EF4-FFF2-40B4-BE49-F238E27FC236}">
                <a16:creationId xmlns:a16="http://schemas.microsoft.com/office/drawing/2014/main" id="{4F5E4A15-BF27-494E-B149-1D3DEF245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3773041" cy="45259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DB query latency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Network bottlenecks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Distributed system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Cloud API calls</a:t>
            </a:r>
          </a:p>
          <a:p>
            <a:pPr marL="0" indent="0" algn="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Caches to hide latencies</a:t>
            </a:r>
          </a:p>
          <a:p>
            <a:pPr marL="0" indent="0" algn="r">
              <a:buNone/>
            </a:pPr>
            <a:r>
              <a:rPr lang="en-US" sz="2000" dirty="0"/>
              <a:t>“Smart” caches (DBs)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8A421E-D9B6-5C4F-8F60-673BC8CA1F60}"/>
              </a:ext>
            </a:extLst>
          </p:cNvPr>
          <p:cNvSpPr/>
          <p:nvPr/>
        </p:nvSpPr>
        <p:spPr>
          <a:xfrm>
            <a:off x="6203168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sp>
        <p:nvSpPr>
          <p:cNvPr id="42" name="Can 41">
            <a:extLst>
              <a:ext uri="{FF2B5EF4-FFF2-40B4-BE49-F238E27FC236}">
                <a16:creationId xmlns:a16="http://schemas.microsoft.com/office/drawing/2014/main" id="{66E35CBC-B257-7B46-9DC9-A5388FE889E6}"/>
              </a:ext>
            </a:extLst>
          </p:cNvPr>
          <p:cNvSpPr/>
          <p:nvPr/>
        </p:nvSpPr>
        <p:spPr>
          <a:xfrm>
            <a:off x="5539432" y="5487457"/>
            <a:ext cx="2591287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65F5B2-C290-954D-ABF0-7AC06408E404}"/>
              </a:ext>
            </a:extLst>
          </p:cNvPr>
          <p:cNvCxnSpPr>
            <a:cxnSpLocks/>
            <a:stCxn id="48" idx="2"/>
            <a:endCxn id="38" idx="0"/>
          </p:cNvCxnSpPr>
          <p:nvPr/>
        </p:nvCxnSpPr>
        <p:spPr>
          <a:xfrm flipH="1">
            <a:off x="6835076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2587078-6AF9-D34B-9303-299A5D8E1BEC}"/>
              </a:ext>
            </a:extLst>
          </p:cNvPr>
          <p:cNvSpPr/>
          <p:nvPr/>
        </p:nvSpPr>
        <p:spPr>
          <a:xfrm>
            <a:off x="6100958" y="277958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Laptop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AB63FA-7CDB-5C4C-ACF5-72A92D0D2231}"/>
              </a:ext>
            </a:extLst>
          </p:cNvPr>
          <p:cNvGrpSpPr/>
          <p:nvPr/>
        </p:nvGrpSpPr>
        <p:grpSpPr>
          <a:xfrm>
            <a:off x="5992643" y="3770207"/>
            <a:ext cx="1684867" cy="369332"/>
            <a:chOff x="194268" y="4701628"/>
            <a:chExt cx="1684867" cy="369332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BE8DD58-2A23-4B48-B1E9-A8BFE56D4C3E}"/>
                </a:ext>
              </a:extLst>
            </p:cNvPr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AA5BC7C-6D83-2843-8285-A2B655543453}"/>
                </a:ext>
              </a:extLst>
            </p:cNvPr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CD0F4C51-97E2-5F4B-BD4D-382D6A34612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451960" y="570130"/>
            <a:ext cx="766233" cy="766233"/>
          </a:xfrm>
          <a:prstGeom prst="rect">
            <a:avLst/>
          </a:prstGeom>
        </p:spPr>
      </p:pic>
      <p:sp>
        <p:nvSpPr>
          <p:cNvPr id="49" name="Cloud 48">
            <a:extLst>
              <a:ext uri="{FF2B5EF4-FFF2-40B4-BE49-F238E27FC236}">
                <a16:creationId xmlns:a16="http://schemas.microsoft.com/office/drawing/2014/main" id="{86A085E6-4B15-7047-964C-226405F324DC}"/>
              </a:ext>
            </a:extLst>
          </p:cNvPr>
          <p:cNvSpPr/>
          <p:nvPr/>
        </p:nvSpPr>
        <p:spPr>
          <a:xfrm>
            <a:off x="5021642" y="6382676"/>
            <a:ext cx="3626866" cy="1375437"/>
          </a:xfrm>
          <a:prstGeom prst="cloud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87A0CB-06A3-EA4F-8F3A-81947785EE35}"/>
              </a:ext>
            </a:extLst>
          </p:cNvPr>
          <p:cNvSpPr/>
          <p:nvPr/>
        </p:nvSpPr>
        <p:spPr>
          <a:xfrm>
            <a:off x="6203169" y="2203453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5D9B2C6-4262-AF4A-9A64-A99B586AD1B9}"/>
              </a:ext>
            </a:extLst>
          </p:cNvPr>
          <p:cNvSpPr/>
          <p:nvPr/>
        </p:nvSpPr>
        <p:spPr>
          <a:xfrm>
            <a:off x="6100957" y="318256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5C5C106-8AD8-8B4F-B761-9A04D9C604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0" t="-4745" r="10235" b="15099"/>
          <a:stretch/>
        </p:blipFill>
        <p:spPr>
          <a:xfrm>
            <a:off x="6409463" y="419931"/>
            <a:ext cx="871727" cy="85241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51F2D92-F063-964D-966C-0543BF673A31}"/>
              </a:ext>
            </a:extLst>
          </p:cNvPr>
          <p:cNvSpPr/>
          <p:nvPr/>
        </p:nvSpPr>
        <p:spPr>
          <a:xfrm>
            <a:off x="5857590" y="4445909"/>
            <a:ext cx="1954970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3E98AF-483B-F24D-8309-2419A69D17AA}"/>
              </a:ext>
            </a:extLst>
          </p:cNvPr>
          <p:cNvSpPr/>
          <p:nvPr/>
        </p:nvSpPr>
        <p:spPr>
          <a:xfrm>
            <a:off x="5857590" y="4826520"/>
            <a:ext cx="1954970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sp>
        <p:nvSpPr>
          <p:cNvPr id="55" name="Cloud Callout 54">
            <a:extLst>
              <a:ext uri="{FF2B5EF4-FFF2-40B4-BE49-F238E27FC236}">
                <a16:creationId xmlns:a16="http://schemas.microsoft.com/office/drawing/2014/main" id="{EFF3BDB0-412C-4940-9A7B-EEA4105BF2F3}"/>
              </a:ext>
            </a:extLst>
          </p:cNvPr>
          <p:cNvSpPr/>
          <p:nvPr/>
        </p:nvSpPr>
        <p:spPr>
          <a:xfrm>
            <a:off x="7218193" y="0"/>
            <a:ext cx="2032844" cy="953246"/>
          </a:xfrm>
          <a:prstGeom prst="cloudCallout">
            <a:avLst>
              <a:gd name="adj1" fmla="val -59516"/>
              <a:gd name="adj2" fmla="val 8724"/>
            </a:avLst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Low Latency</a:t>
            </a:r>
          </a:p>
        </p:txBody>
      </p:sp>
    </p:spTree>
    <p:extLst>
      <p:ext uri="{BB962C8B-B14F-4D97-AF65-F5344CB8AC3E}">
        <p14:creationId xmlns:p14="http://schemas.microsoft.com/office/powerpoint/2010/main" val="3103743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D781EE-7DE0-D048-9A15-408FB5FD5182}"/>
              </a:ext>
            </a:extLst>
          </p:cNvPr>
          <p:cNvGrpSpPr/>
          <p:nvPr/>
        </p:nvGrpSpPr>
        <p:grpSpPr>
          <a:xfrm>
            <a:off x="1648073" y="1765865"/>
            <a:ext cx="3130919" cy="402285"/>
            <a:chOff x="3065988" y="1765865"/>
            <a:chExt cx="3130919" cy="4022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0BFBDE-CDEC-C74A-B1A4-3211AE1E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5988" y="1788474"/>
              <a:ext cx="377388" cy="35706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428821-0B2D-A74D-B540-24BD73FB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7633" y="1838715"/>
              <a:ext cx="581242" cy="256584"/>
            </a:xfrm>
            <a:prstGeom prst="rect">
              <a:avLst/>
            </a:prstGeom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91EC23AA-E3CC-3D43-A47B-45BBFB4B1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828" y="1765865"/>
              <a:ext cx="1191079" cy="402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E6C32E4-6468-6243-A51A-1F114A1C8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8543" y="1797576"/>
              <a:ext cx="700314" cy="33886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F578E6-9DF8-8E45-9722-527EC2776650}"/>
              </a:ext>
            </a:extLst>
          </p:cNvPr>
          <p:cNvGrpSpPr/>
          <p:nvPr/>
        </p:nvGrpSpPr>
        <p:grpSpPr>
          <a:xfrm>
            <a:off x="1000864" y="5547001"/>
            <a:ext cx="3778128" cy="568325"/>
            <a:chOff x="3098823" y="5547001"/>
            <a:chExt cx="3778128" cy="568325"/>
          </a:xfrm>
        </p:grpSpPr>
        <p:pic>
          <p:nvPicPr>
            <p:cNvPr id="28" name="Picture 10" descr="The World's Most Advanced Open Source Relational Database[1]">
              <a:extLst>
                <a:ext uri="{FF2B5EF4-FFF2-40B4-BE49-F238E27FC236}">
                  <a16:creationId xmlns:a16="http://schemas.microsoft.com/office/drawing/2014/main" id="{DE06954A-579C-694A-9FB3-FA07F4DA2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823" y="5596434"/>
              <a:ext cx="454982" cy="46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58" name="Picture 2" descr="MonetDB logo">
              <a:extLst>
                <a:ext uri="{FF2B5EF4-FFF2-40B4-BE49-F238E27FC236}">
                  <a16:creationId xmlns:a16="http://schemas.microsoft.com/office/drawing/2014/main" id="{F7DFB383-21D0-B34E-A4A3-98D39453D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355" y="5634705"/>
              <a:ext cx="930591" cy="392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0" name="Picture 4">
              <a:extLst>
                <a:ext uri="{FF2B5EF4-FFF2-40B4-BE49-F238E27FC236}">
                  <a16:creationId xmlns:a16="http://schemas.microsoft.com/office/drawing/2014/main" id="{F92BEEA8-8EF6-824E-8687-AD46066EC7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02" t="34849" r="18551" b="38275"/>
            <a:stretch/>
          </p:blipFill>
          <p:spPr bwMode="auto">
            <a:xfrm>
              <a:off x="5781717" y="5647279"/>
              <a:ext cx="1095234" cy="367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3E6E6FB-7295-8C4F-81F1-56FE0064B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35496" y="5547001"/>
              <a:ext cx="620671" cy="56832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946472-D7E4-9E4A-8A6D-01EA78EF2AA8}"/>
              </a:ext>
            </a:extLst>
          </p:cNvPr>
          <p:cNvGrpSpPr/>
          <p:nvPr/>
        </p:nvGrpSpPr>
        <p:grpSpPr>
          <a:xfrm>
            <a:off x="1404959" y="6207991"/>
            <a:ext cx="3374033" cy="711669"/>
            <a:chOff x="499824" y="6207991"/>
            <a:chExt cx="3374033" cy="711669"/>
          </a:xfrm>
        </p:grpSpPr>
        <p:pic>
          <p:nvPicPr>
            <p:cNvPr id="20482" name="Picture 2" descr="BigQuery Service: Next Big Thing Unveiled By Google on Big ...">
              <a:extLst>
                <a:ext uri="{FF2B5EF4-FFF2-40B4-BE49-F238E27FC236}">
                  <a16:creationId xmlns:a16="http://schemas.microsoft.com/office/drawing/2014/main" id="{C5CAC0C7-053A-9B48-ACE6-77B2D32832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44" t="38156" r="9050" b="30344"/>
            <a:stretch/>
          </p:blipFill>
          <p:spPr bwMode="auto">
            <a:xfrm>
              <a:off x="499824" y="6329364"/>
              <a:ext cx="834280" cy="46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6" name="Picture 6" descr="Introduction to Azure SQL Data Warehouse">
              <a:extLst>
                <a:ext uri="{FF2B5EF4-FFF2-40B4-BE49-F238E27FC236}">
                  <a16:creationId xmlns:a16="http://schemas.microsoft.com/office/drawing/2014/main" id="{ED6264BE-2567-B149-BCA8-14D21676C4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663" y="6329096"/>
              <a:ext cx="821659" cy="46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8" name="Picture 8" descr="SD Times news digest: Snowflake raises $450 million ...">
              <a:extLst>
                <a:ext uri="{FF2B5EF4-FFF2-40B4-BE49-F238E27FC236}">
                  <a16:creationId xmlns:a16="http://schemas.microsoft.com/office/drawing/2014/main" id="{5487E8CD-1991-F34E-BE96-37B22D552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881" y="6316451"/>
              <a:ext cx="494749" cy="494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0" name="Picture 10" descr="How to Read / Write Amazon Redshift Data in SSIS ...">
              <a:extLst>
                <a:ext uri="{FF2B5EF4-FFF2-40B4-BE49-F238E27FC236}">
                  <a16:creationId xmlns:a16="http://schemas.microsoft.com/office/drawing/2014/main" id="{ED56BBAF-1205-674C-B064-35F1247AB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188" y="6207991"/>
              <a:ext cx="711669" cy="711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F80543-6231-B942-AAB9-52D2BCABDA18}"/>
              </a:ext>
            </a:extLst>
          </p:cNvPr>
          <p:cNvGrpSpPr/>
          <p:nvPr/>
        </p:nvGrpSpPr>
        <p:grpSpPr>
          <a:xfrm>
            <a:off x="2709025" y="4604115"/>
            <a:ext cx="2069967" cy="435584"/>
            <a:chOff x="3051931" y="4604115"/>
            <a:chExt cx="2069967" cy="435584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F38641E1-948A-1B4C-84E8-3506C2D246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1931" y="4604115"/>
              <a:ext cx="1114285" cy="435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AB0C8CBF-3DC1-4447-9726-7843CCE6C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818" y="4657712"/>
              <a:ext cx="824080" cy="285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7DC27B-14C9-9E43-86C4-F4F5237613B7}"/>
              </a:ext>
            </a:extLst>
          </p:cNvPr>
          <p:cNvGrpSpPr/>
          <p:nvPr/>
        </p:nvGrpSpPr>
        <p:grpSpPr>
          <a:xfrm>
            <a:off x="1417260" y="3126087"/>
            <a:ext cx="3361732" cy="392916"/>
            <a:chOff x="3103454" y="3126087"/>
            <a:chExt cx="3361732" cy="392916"/>
          </a:xfrm>
        </p:grpSpPr>
        <p:pic>
          <p:nvPicPr>
            <p:cNvPr id="1026" name="Picture 2" descr="HyPer Logo">
              <a:extLst>
                <a:ext uri="{FF2B5EF4-FFF2-40B4-BE49-F238E27FC236}">
                  <a16:creationId xmlns:a16="http://schemas.microsoft.com/office/drawing/2014/main" id="{56D5BAA1-D50E-444C-BF5A-3604CBA6D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454" y="3189181"/>
              <a:ext cx="945365" cy="266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MonetDB logo">
              <a:extLst>
                <a:ext uri="{FF2B5EF4-FFF2-40B4-BE49-F238E27FC236}">
                  <a16:creationId xmlns:a16="http://schemas.microsoft.com/office/drawing/2014/main" id="{D9B53F7D-50AE-2149-979E-D55C719A3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25" y="3126087"/>
              <a:ext cx="930591" cy="392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0DAFC84-B32E-0C41-A72D-A095415E9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03812" y="3127134"/>
              <a:ext cx="426820" cy="390823"/>
            </a:xfrm>
            <a:prstGeom prst="rect">
              <a:avLst/>
            </a:prstGeom>
          </p:spPr>
        </p:pic>
        <p:pic>
          <p:nvPicPr>
            <p:cNvPr id="38" name="Picture 8">
              <a:extLst>
                <a:ext uri="{FF2B5EF4-FFF2-40B4-BE49-F238E27FC236}">
                  <a16:creationId xmlns:a16="http://schemas.microsoft.com/office/drawing/2014/main" id="{39CE4BCE-8312-A148-89F3-781396EA4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1209" y="3182151"/>
              <a:ext cx="593977" cy="28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0FC5D8B-76AD-F94D-8076-2C61BFF71973}"/>
              </a:ext>
            </a:extLst>
          </p:cNvPr>
          <p:cNvSpPr/>
          <p:nvPr/>
        </p:nvSpPr>
        <p:spPr>
          <a:xfrm>
            <a:off x="6203168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sp>
        <p:nvSpPr>
          <p:cNvPr id="43" name="Can 42">
            <a:extLst>
              <a:ext uri="{FF2B5EF4-FFF2-40B4-BE49-F238E27FC236}">
                <a16:creationId xmlns:a16="http://schemas.microsoft.com/office/drawing/2014/main" id="{F0FA5504-B1E9-BF4A-87D2-7A434CCBE5D1}"/>
              </a:ext>
            </a:extLst>
          </p:cNvPr>
          <p:cNvSpPr/>
          <p:nvPr/>
        </p:nvSpPr>
        <p:spPr>
          <a:xfrm>
            <a:off x="5539432" y="5487457"/>
            <a:ext cx="2591287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FEABC7C-3D1C-A34A-9AA8-25B04579AB6A}"/>
              </a:ext>
            </a:extLst>
          </p:cNvPr>
          <p:cNvCxnSpPr>
            <a:cxnSpLocks/>
            <a:stCxn id="51" idx="2"/>
            <a:endCxn id="42" idx="0"/>
          </p:cNvCxnSpPr>
          <p:nvPr/>
        </p:nvCxnSpPr>
        <p:spPr>
          <a:xfrm flipH="1">
            <a:off x="6835076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75BEF5E-12AF-D940-9B93-8F3266B40B2F}"/>
              </a:ext>
            </a:extLst>
          </p:cNvPr>
          <p:cNvSpPr/>
          <p:nvPr/>
        </p:nvSpPr>
        <p:spPr>
          <a:xfrm>
            <a:off x="6100958" y="277958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Laptop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079944-73EC-9845-96AF-37BB00D1C4CE}"/>
              </a:ext>
            </a:extLst>
          </p:cNvPr>
          <p:cNvGrpSpPr/>
          <p:nvPr/>
        </p:nvGrpSpPr>
        <p:grpSpPr>
          <a:xfrm>
            <a:off x="5992643" y="3770207"/>
            <a:ext cx="1684867" cy="369332"/>
            <a:chOff x="194268" y="4701628"/>
            <a:chExt cx="1684867" cy="36933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31B9DD6-913D-FF48-AC67-14F5CD89E8BB}"/>
                </a:ext>
              </a:extLst>
            </p:cNvPr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36B277-0593-FC48-99AC-7AA6CA7624EF}"/>
                </a:ext>
              </a:extLst>
            </p:cNvPr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513BD7F-19F3-4640-8051-DBF9A5F35A63}"/>
              </a:ext>
            </a:extLst>
          </p:cNvPr>
          <p:cNvPicPr>
            <a:picLocks noChangeAspect="1"/>
          </p:cNvPicPr>
          <p:nvPr/>
        </p:nvPicPr>
        <p:blipFill>
          <a:blip r:embed="rId19">
            <a:grayscl/>
          </a:blip>
          <a:stretch>
            <a:fillRect/>
          </a:stretch>
        </p:blipFill>
        <p:spPr>
          <a:xfrm>
            <a:off x="6451960" y="570130"/>
            <a:ext cx="766233" cy="766233"/>
          </a:xfrm>
          <a:prstGeom prst="rect">
            <a:avLst/>
          </a:prstGeom>
        </p:spPr>
      </p:pic>
      <p:sp>
        <p:nvSpPr>
          <p:cNvPr id="52" name="Cloud 51">
            <a:extLst>
              <a:ext uri="{FF2B5EF4-FFF2-40B4-BE49-F238E27FC236}">
                <a16:creationId xmlns:a16="http://schemas.microsoft.com/office/drawing/2014/main" id="{3F1EBAAA-5C20-E24E-A16B-1ED1EBA1095C}"/>
              </a:ext>
            </a:extLst>
          </p:cNvPr>
          <p:cNvSpPr/>
          <p:nvPr/>
        </p:nvSpPr>
        <p:spPr>
          <a:xfrm>
            <a:off x="5021642" y="6382676"/>
            <a:ext cx="3626866" cy="1375437"/>
          </a:xfrm>
          <a:prstGeom prst="cloud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FD94F7-8396-9342-BAB7-3CA649AF32E4}"/>
              </a:ext>
            </a:extLst>
          </p:cNvPr>
          <p:cNvSpPr/>
          <p:nvPr/>
        </p:nvSpPr>
        <p:spPr>
          <a:xfrm>
            <a:off x="6203169" y="2203453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DD7A43-79F8-214F-BF96-70463C58E6BD}"/>
              </a:ext>
            </a:extLst>
          </p:cNvPr>
          <p:cNvSpPr/>
          <p:nvPr/>
        </p:nvSpPr>
        <p:spPr>
          <a:xfrm>
            <a:off x="6100957" y="318256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3DF05E2-807E-EB43-A299-15CA4E203C84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680" t="-4745" r="10235" b="15099"/>
          <a:stretch/>
        </p:blipFill>
        <p:spPr>
          <a:xfrm>
            <a:off x="6409463" y="419931"/>
            <a:ext cx="871727" cy="8524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6F00611-0984-F242-898E-C8704DD8CBEA}"/>
              </a:ext>
            </a:extLst>
          </p:cNvPr>
          <p:cNvSpPr/>
          <p:nvPr/>
        </p:nvSpPr>
        <p:spPr>
          <a:xfrm>
            <a:off x="5857590" y="4445909"/>
            <a:ext cx="1954970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EA6E431-982A-AA44-9B94-A9522D6D4A6B}"/>
              </a:ext>
            </a:extLst>
          </p:cNvPr>
          <p:cNvSpPr/>
          <p:nvPr/>
        </p:nvSpPr>
        <p:spPr>
          <a:xfrm>
            <a:off x="5857590" y="4826520"/>
            <a:ext cx="1954970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DB</a:t>
            </a:r>
          </a:p>
        </p:txBody>
      </p:sp>
      <p:sp>
        <p:nvSpPr>
          <p:cNvPr id="58" name="Cloud Callout 57">
            <a:extLst>
              <a:ext uri="{FF2B5EF4-FFF2-40B4-BE49-F238E27FC236}">
                <a16:creationId xmlns:a16="http://schemas.microsoft.com/office/drawing/2014/main" id="{C1B398CC-7321-BE4E-8015-AD8A7A944F94}"/>
              </a:ext>
            </a:extLst>
          </p:cNvPr>
          <p:cNvSpPr/>
          <p:nvPr/>
        </p:nvSpPr>
        <p:spPr>
          <a:xfrm>
            <a:off x="7218193" y="0"/>
            <a:ext cx="2032844" cy="953246"/>
          </a:xfrm>
          <a:prstGeom prst="cloudCallout">
            <a:avLst>
              <a:gd name="adj1" fmla="val -59516"/>
              <a:gd name="adj2" fmla="val 8724"/>
            </a:avLst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Low Latency</a:t>
            </a:r>
          </a:p>
        </p:txBody>
      </p:sp>
    </p:spTree>
    <p:extLst>
      <p:ext uri="{BB962C8B-B14F-4D97-AF65-F5344CB8AC3E}">
        <p14:creationId xmlns:p14="http://schemas.microsoft.com/office/powerpoint/2010/main" val="3434240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05A20C1-5402-2048-8552-1C0D6D2E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95828" y="6310312"/>
            <a:ext cx="2133600" cy="365125"/>
          </a:xfrm>
        </p:spPr>
        <p:txBody>
          <a:bodyPr/>
          <a:lstStyle/>
          <a:p>
            <a:fld id="{BBE0F2F9-460D-DE4A-92AC-DC80E480BEFD}" type="slidenum">
              <a:rPr lang="en-US" smtClean="0"/>
              <a:t>63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0799D-6B97-314D-880E-8A4C0BC3D8FE}"/>
              </a:ext>
            </a:extLst>
          </p:cNvPr>
          <p:cNvSpPr/>
          <p:nvPr/>
        </p:nvSpPr>
        <p:spPr>
          <a:xfrm>
            <a:off x="6203168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FE644048-9503-CB4A-B7A4-B2479D7E54FB}"/>
              </a:ext>
            </a:extLst>
          </p:cNvPr>
          <p:cNvSpPr/>
          <p:nvPr/>
        </p:nvSpPr>
        <p:spPr>
          <a:xfrm>
            <a:off x="5539432" y="5487457"/>
            <a:ext cx="2591287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7D86D-A7FE-004A-8B5F-DC1B93C3DB10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6835076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992BF01-B388-F641-9E2D-DC77B339502E}"/>
              </a:ext>
            </a:extLst>
          </p:cNvPr>
          <p:cNvSpPr/>
          <p:nvPr/>
        </p:nvSpPr>
        <p:spPr>
          <a:xfrm>
            <a:off x="6100958" y="277958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Laptop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81917D-9CB3-3345-8EEF-A87646DDD238}"/>
              </a:ext>
            </a:extLst>
          </p:cNvPr>
          <p:cNvGrpSpPr/>
          <p:nvPr/>
        </p:nvGrpSpPr>
        <p:grpSpPr>
          <a:xfrm>
            <a:off x="5992643" y="3770207"/>
            <a:ext cx="1684867" cy="369332"/>
            <a:chOff x="194268" y="4701628"/>
            <a:chExt cx="1684867" cy="36933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CA5BBB0-6889-7941-B53D-EF6482C3EDCC}"/>
                </a:ext>
              </a:extLst>
            </p:cNvPr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9F60D1-14EE-7242-BD87-887B1BF65125}"/>
                </a:ext>
              </a:extLst>
            </p:cNvPr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sp>
        <p:nvSpPr>
          <p:cNvPr id="26" name="Cloud 25">
            <a:extLst>
              <a:ext uri="{FF2B5EF4-FFF2-40B4-BE49-F238E27FC236}">
                <a16:creationId xmlns:a16="http://schemas.microsoft.com/office/drawing/2014/main" id="{6EC17C50-68E9-E94C-875A-C0A631262397}"/>
              </a:ext>
            </a:extLst>
          </p:cNvPr>
          <p:cNvSpPr/>
          <p:nvPr/>
        </p:nvSpPr>
        <p:spPr>
          <a:xfrm>
            <a:off x="5021642" y="6382676"/>
            <a:ext cx="3626866" cy="1375437"/>
          </a:xfrm>
          <a:prstGeom prst="cloud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5EA213-28B1-3542-9DDF-2C83B1300744}"/>
              </a:ext>
            </a:extLst>
          </p:cNvPr>
          <p:cNvSpPr/>
          <p:nvPr/>
        </p:nvSpPr>
        <p:spPr>
          <a:xfrm>
            <a:off x="5857590" y="4445909"/>
            <a:ext cx="1954970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4E53D0-755E-A546-9A7B-D64A7BB21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" t="-4745" r="10235" b="15099"/>
          <a:stretch/>
        </p:blipFill>
        <p:spPr>
          <a:xfrm>
            <a:off x="6409463" y="419931"/>
            <a:ext cx="871727" cy="852413"/>
          </a:xfrm>
          <a:prstGeom prst="rect">
            <a:avLst/>
          </a:prstGeom>
        </p:spPr>
      </p:pic>
      <p:sp>
        <p:nvSpPr>
          <p:cNvPr id="29" name="Cloud Callout 28">
            <a:extLst>
              <a:ext uri="{FF2B5EF4-FFF2-40B4-BE49-F238E27FC236}">
                <a16:creationId xmlns:a16="http://schemas.microsoft.com/office/drawing/2014/main" id="{146B388D-2841-D945-AEC7-BA058D3FC2F5}"/>
              </a:ext>
            </a:extLst>
          </p:cNvPr>
          <p:cNvSpPr/>
          <p:nvPr/>
        </p:nvSpPr>
        <p:spPr>
          <a:xfrm>
            <a:off x="7218193" y="0"/>
            <a:ext cx="2032844" cy="953246"/>
          </a:xfrm>
          <a:prstGeom prst="cloudCallout">
            <a:avLst>
              <a:gd name="adj1" fmla="val -59516"/>
              <a:gd name="adj2" fmla="val 8724"/>
            </a:avLst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Low Latency</a:t>
            </a:r>
          </a:p>
        </p:txBody>
      </p:sp>
      <p:sp>
        <p:nvSpPr>
          <p:cNvPr id="30" name="Title 14">
            <a:extLst>
              <a:ext uri="{FF2B5EF4-FFF2-40B4-BE49-F238E27FC236}">
                <a16:creationId xmlns:a16="http://schemas.microsoft.com/office/drawing/2014/main" id="{B6DDC359-991D-0B43-9122-CD041C5AE74C}"/>
              </a:ext>
            </a:extLst>
          </p:cNvPr>
          <p:cNvSpPr txBox="1">
            <a:spLocks/>
          </p:cNvSpPr>
          <p:nvPr/>
        </p:nvSpPr>
        <p:spPr>
          <a:xfrm>
            <a:off x="232710" y="274638"/>
            <a:ext cx="47722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HDI Memory Hierarchy</a:t>
            </a:r>
          </a:p>
        </p:txBody>
      </p:sp>
    </p:spTree>
    <p:extLst>
      <p:ext uri="{BB962C8B-B14F-4D97-AF65-F5344CB8AC3E}">
        <p14:creationId xmlns:p14="http://schemas.microsoft.com/office/powerpoint/2010/main" val="1209138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9205F984-4149-2349-BD35-0627046F26EB}"/>
              </a:ext>
            </a:extLst>
          </p:cNvPr>
          <p:cNvSpPr txBox="1">
            <a:spLocks/>
          </p:cNvSpPr>
          <p:nvPr/>
        </p:nvSpPr>
        <p:spPr>
          <a:xfrm>
            <a:off x="5394298" y="631031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E0F2F9-460D-DE4A-92AC-DC80E480BEFD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714169-3724-E14D-B2E1-51DC68C04E66}"/>
              </a:ext>
            </a:extLst>
          </p:cNvPr>
          <p:cNvSpPr/>
          <p:nvPr/>
        </p:nvSpPr>
        <p:spPr>
          <a:xfrm>
            <a:off x="6201638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4774C30B-0AF8-994A-BDA6-598B0D70F13B}"/>
              </a:ext>
            </a:extLst>
          </p:cNvPr>
          <p:cNvSpPr/>
          <p:nvPr/>
        </p:nvSpPr>
        <p:spPr>
          <a:xfrm>
            <a:off x="5537902" y="5487457"/>
            <a:ext cx="2591287" cy="739232"/>
          </a:xfrm>
          <a:prstGeom prst="can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70E2DA-5B1D-3C45-AB63-2B3BD739777E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6833546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1A9B43-3030-3742-A18D-736237DA00BE}"/>
              </a:ext>
            </a:extLst>
          </p:cNvPr>
          <p:cNvSpPr/>
          <p:nvPr/>
        </p:nvSpPr>
        <p:spPr>
          <a:xfrm>
            <a:off x="6099428" y="2779582"/>
            <a:ext cx="1468237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Laptop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38C2AD-2E07-934C-96F2-2ECF24055117}"/>
              </a:ext>
            </a:extLst>
          </p:cNvPr>
          <p:cNvGrpSpPr/>
          <p:nvPr/>
        </p:nvGrpSpPr>
        <p:grpSpPr>
          <a:xfrm>
            <a:off x="5991113" y="3770207"/>
            <a:ext cx="1684867" cy="369332"/>
            <a:chOff x="194268" y="4701628"/>
            <a:chExt cx="1684867" cy="36933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F23863-EBF6-5A44-A91C-9AD2A70AFE87}"/>
                </a:ext>
              </a:extLst>
            </p:cNvPr>
            <p:cNvCxnSpPr/>
            <p:nvPr/>
          </p:nvCxnSpPr>
          <p:spPr>
            <a:xfrm>
              <a:off x="194268" y="4886294"/>
              <a:ext cx="1684867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146D54-E0AE-714F-A32C-5D82A3BBDC6D}"/>
                </a:ext>
              </a:extLst>
            </p:cNvPr>
            <p:cNvSpPr txBox="1"/>
            <p:nvPr/>
          </p:nvSpPr>
          <p:spPr>
            <a:xfrm>
              <a:off x="531944" y="4701628"/>
              <a:ext cx="9925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sp>
        <p:nvSpPr>
          <p:cNvPr id="26" name="Cloud 25">
            <a:extLst>
              <a:ext uri="{FF2B5EF4-FFF2-40B4-BE49-F238E27FC236}">
                <a16:creationId xmlns:a16="http://schemas.microsoft.com/office/drawing/2014/main" id="{00C00B7A-77F1-C741-A8FB-21E1BFC9624F}"/>
              </a:ext>
            </a:extLst>
          </p:cNvPr>
          <p:cNvSpPr/>
          <p:nvPr/>
        </p:nvSpPr>
        <p:spPr>
          <a:xfrm>
            <a:off x="5020112" y="6382676"/>
            <a:ext cx="3626866" cy="1375437"/>
          </a:xfrm>
          <a:prstGeom prst="cloud">
            <a:avLst/>
          </a:prstGeom>
          <a:ln w="381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AD21DB-E944-9C4E-A4E8-3B04DF770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2" r="2947" b="685"/>
          <a:stretch/>
        </p:blipFill>
        <p:spPr>
          <a:xfrm>
            <a:off x="6253683" y="169446"/>
            <a:ext cx="1159725" cy="112198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1755053-0B58-124B-BDAD-11F90F0AC51F}"/>
              </a:ext>
            </a:extLst>
          </p:cNvPr>
          <p:cNvSpPr/>
          <p:nvPr/>
        </p:nvSpPr>
        <p:spPr>
          <a:xfrm>
            <a:off x="5856060" y="4445909"/>
            <a:ext cx="1954970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29" name="Title 14">
            <a:extLst>
              <a:ext uri="{FF2B5EF4-FFF2-40B4-BE49-F238E27FC236}">
                <a16:creationId xmlns:a16="http://schemas.microsoft.com/office/drawing/2014/main" id="{DEE6B601-223A-C042-A060-28DD30D59CCC}"/>
              </a:ext>
            </a:extLst>
          </p:cNvPr>
          <p:cNvSpPr txBox="1">
            <a:spLocks/>
          </p:cNvSpPr>
          <p:nvPr/>
        </p:nvSpPr>
        <p:spPr>
          <a:xfrm>
            <a:off x="232710" y="274638"/>
            <a:ext cx="47722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HDI Memory Hierarchy</a:t>
            </a:r>
          </a:p>
        </p:txBody>
      </p:sp>
      <p:sp>
        <p:nvSpPr>
          <p:cNvPr id="30" name="Content Placeholder 43">
            <a:extLst>
              <a:ext uri="{FF2B5EF4-FFF2-40B4-BE49-F238E27FC236}">
                <a16:creationId xmlns:a16="http://schemas.microsoft.com/office/drawing/2014/main" id="{DB3AEEB8-C803-3744-A462-DDB615A58AC2}"/>
              </a:ext>
            </a:extLst>
          </p:cNvPr>
          <p:cNvSpPr txBox="1">
            <a:spLocks/>
          </p:cNvSpPr>
          <p:nvPr/>
        </p:nvSpPr>
        <p:spPr>
          <a:xfrm>
            <a:off x="328063" y="2228519"/>
            <a:ext cx="4581498" cy="3416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Designers manually </a:t>
            </a:r>
          </a:p>
          <a:p>
            <a:pPr marL="0" indent="0" algn="ctr">
              <a:buFont typeface="Arial"/>
              <a:buNone/>
            </a:pPr>
            <a:r>
              <a:rPr lang="en-US" sz="2400" dirty="0"/>
              <a:t>program &amp; optimize </a:t>
            </a:r>
          </a:p>
          <a:p>
            <a:pPr marL="0" indent="0" algn="ctr">
              <a:buFont typeface="Arial"/>
              <a:buNone/>
            </a:pPr>
            <a:r>
              <a:rPr lang="en-US" sz="2400" dirty="0"/>
              <a:t>against memory hierarchy</a:t>
            </a:r>
          </a:p>
          <a:p>
            <a:pPr marL="0" indent="0" algn="ctr">
              <a:buFont typeface="Arial"/>
              <a:buNone/>
            </a:pPr>
            <a:endParaRPr lang="en-US" sz="2400" dirty="0"/>
          </a:p>
          <a:p>
            <a:pPr marL="0" indent="0" algn="ctr">
              <a:buFont typeface="Arial"/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Lack of good abstractions</a:t>
            </a:r>
          </a:p>
          <a:p>
            <a:pPr marL="0" indent="0" algn="ctr">
              <a:buFont typeface="Arial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9441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FDBA-3C85-6843-A985-F0B7F550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431F5-6721-7A45-A70B-FDCDBCA9E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" t="-4745" r="10235" b="15099"/>
          <a:stretch/>
        </p:blipFill>
        <p:spPr>
          <a:xfrm>
            <a:off x="6490453" y="783493"/>
            <a:ext cx="1503191" cy="1469887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CC438A21-AF4D-3748-997E-0AD263F49CDA}"/>
              </a:ext>
            </a:extLst>
          </p:cNvPr>
          <p:cNvSpPr/>
          <p:nvPr/>
        </p:nvSpPr>
        <p:spPr>
          <a:xfrm>
            <a:off x="6460184" y="4996993"/>
            <a:ext cx="1563728" cy="705821"/>
          </a:xfrm>
          <a:prstGeom prst="can">
            <a:avLst/>
          </a:prstGeom>
          <a:solidFill>
            <a:srgbClr val="DC2D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C38596-A0A5-D743-98D1-9EC880188F05}"/>
              </a:ext>
            </a:extLst>
          </p:cNvPr>
          <p:cNvCxnSpPr>
            <a:cxnSpLocks/>
          </p:cNvCxnSpPr>
          <p:nvPr/>
        </p:nvCxnSpPr>
        <p:spPr>
          <a:xfrm>
            <a:off x="7242048" y="3280346"/>
            <a:ext cx="0" cy="504341"/>
          </a:xfrm>
          <a:prstGeom prst="straightConnector1">
            <a:avLst/>
          </a:prstGeom>
          <a:ln w="38100">
            <a:solidFill>
              <a:srgbClr val="7F7F7F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C9494-E15D-5A4A-846D-0E7E6C09B1DA}"/>
              </a:ext>
            </a:extLst>
          </p:cNvPr>
          <p:cNvSpPr/>
          <p:nvPr/>
        </p:nvSpPr>
        <p:spPr>
          <a:xfrm>
            <a:off x="6490453" y="2825251"/>
            <a:ext cx="1503191" cy="4605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Interfaces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9FF126-D836-F344-B1D8-874F60B6D8E1}"/>
              </a:ext>
            </a:extLst>
          </p:cNvPr>
          <p:cNvSpPr/>
          <p:nvPr/>
        </p:nvSpPr>
        <p:spPr>
          <a:xfrm>
            <a:off x="6490453" y="3788698"/>
            <a:ext cx="1503191" cy="475460"/>
          </a:xfrm>
          <a:prstGeom prst="rect">
            <a:avLst/>
          </a:prstGeom>
          <a:noFill/>
          <a:ln w="28575">
            <a:solidFill>
              <a:srgbClr val="007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7EE4"/>
                </a:solidFill>
                <a:latin typeface="Arial" charset="0"/>
                <a:ea typeface="Arial" charset="0"/>
                <a:cs typeface="Arial" charset="0"/>
              </a:rPr>
              <a:t>Systems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6DE9A74A-2CA0-8A4A-8295-97584077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4220"/>
            <a:ext cx="8229600" cy="5261943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Challenges</a:t>
            </a:r>
          </a:p>
          <a:p>
            <a:pPr marL="0" indent="0">
              <a:buNone/>
            </a:pPr>
            <a:r>
              <a:rPr lang="en-US" b="1" dirty="0"/>
              <a:t>Scale</a:t>
            </a:r>
            <a:endParaRPr lang="en-US" b="1" i="1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Design dependence</a:t>
            </a:r>
          </a:p>
        </p:txBody>
      </p:sp>
    </p:spTree>
    <p:extLst>
      <p:ext uri="{BB962C8B-B14F-4D97-AF65-F5344CB8AC3E}">
        <p14:creationId xmlns:p14="http://schemas.microsoft.com/office/powerpoint/2010/main" val="1284045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FDBA-3C85-6843-A985-F0B7F550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431F5-6721-7A45-A70B-FDCDBCA9E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" t="-4745" r="10235" b="15099"/>
          <a:stretch/>
        </p:blipFill>
        <p:spPr>
          <a:xfrm>
            <a:off x="6490453" y="783493"/>
            <a:ext cx="1503191" cy="1469887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CC438A21-AF4D-3748-997E-0AD263F49CDA}"/>
              </a:ext>
            </a:extLst>
          </p:cNvPr>
          <p:cNvSpPr/>
          <p:nvPr/>
        </p:nvSpPr>
        <p:spPr>
          <a:xfrm>
            <a:off x="6460184" y="4996993"/>
            <a:ext cx="1563728" cy="705821"/>
          </a:xfrm>
          <a:prstGeom prst="can">
            <a:avLst/>
          </a:prstGeom>
          <a:solidFill>
            <a:srgbClr val="DC2D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C38596-A0A5-D743-98D1-9EC880188F05}"/>
              </a:ext>
            </a:extLst>
          </p:cNvPr>
          <p:cNvCxnSpPr>
            <a:cxnSpLocks/>
          </p:cNvCxnSpPr>
          <p:nvPr/>
        </p:nvCxnSpPr>
        <p:spPr>
          <a:xfrm>
            <a:off x="7242048" y="3280346"/>
            <a:ext cx="0" cy="504341"/>
          </a:xfrm>
          <a:prstGeom prst="straightConnector1">
            <a:avLst/>
          </a:prstGeom>
          <a:ln w="38100">
            <a:solidFill>
              <a:srgbClr val="7F7F7F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C9494-E15D-5A4A-846D-0E7E6C09B1DA}"/>
              </a:ext>
            </a:extLst>
          </p:cNvPr>
          <p:cNvSpPr/>
          <p:nvPr/>
        </p:nvSpPr>
        <p:spPr>
          <a:xfrm>
            <a:off x="6490453" y="2825251"/>
            <a:ext cx="1503191" cy="4605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Interfaces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9FF126-D836-F344-B1D8-874F60B6D8E1}"/>
              </a:ext>
            </a:extLst>
          </p:cNvPr>
          <p:cNvSpPr/>
          <p:nvPr/>
        </p:nvSpPr>
        <p:spPr>
          <a:xfrm>
            <a:off x="6490453" y="3788698"/>
            <a:ext cx="1503191" cy="475460"/>
          </a:xfrm>
          <a:prstGeom prst="rect">
            <a:avLst/>
          </a:prstGeom>
          <a:noFill/>
          <a:ln w="28575">
            <a:solidFill>
              <a:srgbClr val="007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7EE4"/>
                </a:solidFill>
                <a:latin typeface="Arial" charset="0"/>
                <a:ea typeface="Arial" charset="0"/>
                <a:cs typeface="Arial" charset="0"/>
              </a:rPr>
              <a:t>Systems</a:t>
            </a:r>
          </a:p>
        </p:txBody>
      </p:sp>
      <p:sp>
        <p:nvSpPr>
          <p:cNvPr id="9" name="U-Turn Arrow 8">
            <a:extLst>
              <a:ext uri="{FF2B5EF4-FFF2-40B4-BE49-F238E27FC236}">
                <a16:creationId xmlns:a16="http://schemas.microsoft.com/office/drawing/2014/main" id="{AF8D7BF5-42BA-FC43-99A0-AD6EB92C7333}"/>
              </a:ext>
            </a:extLst>
          </p:cNvPr>
          <p:cNvSpPr/>
          <p:nvPr/>
        </p:nvSpPr>
        <p:spPr>
          <a:xfrm rot="5400000">
            <a:off x="7756579" y="3326082"/>
            <a:ext cx="1107427" cy="414130"/>
          </a:xfrm>
          <a:prstGeom prst="uturnArrow">
            <a:avLst>
              <a:gd name="adj1" fmla="val 30222"/>
              <a:gd name="adj2" fmla="val 25000"/>
              <a:gd name="adj3" fmla="val 40286"/>
              <a:gd name="adj4" fmla="val 43750"/>
              <a:gd name="adj5" fmla="val 100000"/>
            </a:avLst>
          </a:prstGeom>
          <a:solidFill>
            <a:schemeClr val="bg1">
              <a:lumMod val="75000"/>
            </a:schemeClr>
          </a:solidFill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02480C3D-B2EF-FD45-B2D3-4A525E3F6B26}"/>
              </a:ext>
            </a:extLst>
          </p:cNvPr>
          <p:cNvSpPr/>
          <p:nvPr/>
        </p:nvSpPr>
        <p:spPr>
          <a:xfrm rot="16200000">
            <a:off x="5619866" y="3332606"/>
            <a:ext cx="1107427" cy="414130"/>
          </a:xfrm>
          <a:prstGeom prst="uturnArrow">
            <a:avLst>
              <a:gd name="adj1" fmla="val 30222"/>
              <a:gd name="adj2" fmla="val 25000"/>
              <a:gd name="adj3" fmla="val 40286"/>
              <a:gd name="adj4" fmla="val 43750"/>
              <a:gd name="adj5" fmla="val 100000"/>
            </a:avLst>
          </a:prstGeom>
          <a:solidFill>
            <a:schemeClr val="bg1">
              <a:lumMod val="75000"/>
            </a:schemeClr>
          </a:solidFill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AAC294AE-E8A2-174E-9F75-FF795FAA4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64220"/>
            <a:ext cx="8229600" cy="5261943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Challenges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Design dependence</a:t>
            </a:r>
          </a:p>
        </p:txBody>
      </p:sp>
    </p:spTree>
    <p:extLst>
      <p:ext uri="{BB962C8B-B14F-4D97-AF65-F5344CB8AC3E}">
        <p14:creationId xmlns:p14="http://schemas.microsoft.com/office/powerpoint/2010/main" val="1720710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169B8-195A-2D4D-894E-528FF109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67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0F65C7-E468-9749-BF41-CB0AE0B21700}"/>
              </a:ext>
            </a:extLst>
          </p:cNvPr>
          <p:cNvCxnSpPr/>
          <p:nvPr/>
        </p:nvCxnSpPr>
        <p:spPr>
          <a:xfrm flipH="1">
            <a:off x="6766172" y="2203453"/>
            <a:ext cx="0" cy="2008450"/>
          </a:xfrm>
          <a:prstGeom prst="straightConnector1">
            <a:avLst/>
          </a:prstGeom>
          <a:ln w="38100">
            <a:solidFill>
              <a:srgbClr val="7F7F7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D2A271-4208-2E47-9DC0-A927E28DDD54}"/>
              </a:ext>
            </a:extLst>
          </p:cNvPr>
          <p:cNvCxnSpPr>
            <a:cxnSpLocks/>
          </p:cNvCxnSpPr>
          <p:nvPr/>
        </p:nvCxnSpPr>
        <p:spPr>
          <a:xfrm flipH="1" flipV="1">
            <a:off x="6912705" y="2203453"/>
            <a:ext cx="0" cy="2008450"/>
          </a:xfrm>
          <a:prstGeom prst="straightConnector1">
            <a:avLst/>
          </a:prstGeom>
          <a:ln w="38100">
            <a:solidFill>
              <a:srgbClr val="7F7F7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823AD43-A860-F243-99C0-8ADA95E9F3ED}"/>
              </a:ext>
            </a:extLst>
          </p:cNvPr>
          <p:cNvSpPr/>
          <p:nvPr/>
        </p:nvSpPr>
        <p:spPr>
          <a:xfrm>
            <a:off x="6212922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3EA677-D513-074F-A3EB-C8A97ECC0956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6844830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633BA-0064-F44D-BDFE-C23698C25FAD}"/>
              </a:ext>
            </a:extLst>
          </p:cNvPr>
          <p:cNvSpPr/>
          <p:nvPr/>
        </p:nvSpPr>
        <p:spPr>
          <a:xfrm>
            <a:off x="6212922" y="4211903"/>
            <a:ext cx="1263816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8492D-1B52-3947-B49F-FDBD80E3D0F0}"/>
              </a:ext>
            </a:extLst>
          </p:cNvPr>
          <p:cNvSpPr txBox="1"/>
          <p:nvPr/>
        </p:nvSpPr>
        <p:spPr>
          <a:xfrm>
            <a:off x="5405582" y="5933927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votes(name, date, </a:t>
            </a:r>
          </a:p>
          <a:p>
            <a:pPr marL="5715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vote, chamber)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454E2C-D53B-2746-B1EA-DD0AE2D1E1C0}"/>
              </a:ext>
            </a:extLst>
          </p:cNvPr>
          <p:cNvGrpSpPr/>
          <p:nvPr/>
        </p:nvGrpSpPr>
        <p:grpSpPr>
          <a:xfrm>
            <a:off x="896979" y="3215248"/>
            <a:ext cx="2000291" cy="1161361"/>
            <a:chOff x="4947230" y="1490132"/>
            <a:chExt cx="2000291" cy="1161361"/>
          </a:xfrm>
        </p:grpSpPr>
        <p:cxnSp>
          <p:nvCxnSpPr>
            <p:cNvPr id="39" name="Google Shape;1222;p63">
              <a:extLst>
                <a:ext uri="{FF2B5EF4-FFF2-40B4-BE49-F238E27FC236}">
                  <a16:creationId xmlns:a16="http://schemas.microsoft.com/office/drawing/2014/main" id="{DD8F3EB9-6003-8849-A089-CDDE3D9DC8B2}"/>
                </a:ext>
              </a:extLst>
            </p:cNvPr>
            <p:cNvCxnSpPr/>
            <p:nvPr/>
          </p:nvCxnSpPr>
          <p:spPr>
            <a:xfrm rot="10800000">
              <a:off x="5345821" y="1490132"/>
              <a:ext cx="9900" cy="81321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" name="Google Shape;1223;p63">
              <a:extLst>
                <a:ext uri="{FF2B5EF4-FFF2-40B4-BE49-F238E27FC236}">
                  <a16:creationId xmlns:a16="http://schemas.microsoft.com/office/drawing/2014/main" id="{BB999CF0-66EA-654A-84B5-BABCD14B48CA}"/>
                </a:ext>
              </a:extLst>
            </p:cNvPr>
            <p:cNvSpPr/>
            <p:nvPr/>
          </p:nvSpPr>
          <p:spPr>
            <a:xfrm>
              <a:off x="5397371" y="2241159"/>
              <a:ext cx="89400" cy="65975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24;p63">
              <a:extLst>
                <a:ext uri="{FF2B5EF4-FFF2-40B4-BE49-F238E27FC236}">
                  <a16:creationId xmlns:a16="http://schemas.microsoft.com/office/drawing/2014/main" id="{E12E8B86-EDC2-DD4B-9E72-AC3CA68DFE5D}"/>
                </a:ext>
              </a:extLst>
            </p:cNvPr>
            <p:cNvSpPr/>
            <p:nvPr/>
          </p:nvSpPr>
          <p:spPr>
            <a:xfrm>
              <a:off x="5526969" y="2191146"/>
              <a:ext cx="89400" cy="115870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25;p63">
              <a:extLst>
                <a:ext uri="{FF2B5EF4-FFF2-40B4-BE49-F238E27FC236}">
                  <a16:creationId xmlns:a16="http://schemas.microsoft.com/office/drawing/2014/main" id="{01BC4471-B911-8645-A624-BC8D99C93211}"/>
                </a:ext>
              </a:extLst>
            </p:cNvPr>
            <p:cNvSpPr/>
            <p:nvPr/>
          </p:nvSpPr>
          <p:spPr>
            <a:xfrm>
              <a:off x="5656592" y="2060457"/>
              <a:ext cx="89400" cy="246874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26;p63">
              <a:extLst>
                <a:ext uri="{FF2B5EF4-FFF2-40B4-BE49-F238E27FC236}">
                  <a16:creationId xmlns:a16="http://schemas.microsoft.com/office/drawing/2014/main" id="{94457F39-D220-764F-A58E-AA3FFE529E5B}"/>
                </a:ext>
              </a:extLst>
            </p:cNvPr>
            <p:cNvSpPr/>
            <p:nvPr/>
          </p:nvSpPr>
          <p:spPr>
            <a:xfrm>
              <a:off x="5786190" y="1913314"/>
              <a:ext cx="89400" cy="39372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27;p63">
              <a:extLst>
                <a:ext uri="{FF2B5EF4-FFF2-40B4-BE49-F238E27FC236}">
                  <a16:creationId xmlns:a16="http://schemas.microsoft.com/office/drawing/2014/main" id="{D92F890B-C626-4C45-A8DC-39DE34C24CF2}"/>
                </a:ext>
              </a:extLst>
            </p:cNvPr>
            <p:cNvSpPr/>
            <p:nvPr/>
          </p:nvSpPr>
          <p:spPr>
            <a:xfrm>
              <a:off x="5915788" y="1823278"/>
              <a:ext cx="89400" cy="483816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28;p63">
              <a:extLst>
                <a:ext uri="{FF2B5EF4-FFF2-40B4-BE49-F238E27FC236}">
                  <a16:creationId xmlns:a16="http://schemas.microsoft.com/office/drawing/2014/main" id="{543F86ED-0837-014E-A9ED-DBD8E5B98801}"/>
                </a:ext>
              </a:extLst>
            </p:cNvPr>
            <p:cNvSpPr/>
            <p:nvPr/>
          </p:nvSpPr>
          <p:spPr>
            <a:xfrm>
              <a:off x="6045411" y="1780674"/>
              <a:ext cx="89400" cy="526381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9;p63">
              <a:extLst>
                <a:ext uri="{FF2B5EF4-FFF2-40B4-BE49-F238E27FC236}">
                  <a16:creationId xmlns:a16="http://schemas.microsoft.com/office/drawing/2014/main" id="{6652C922-8D2E-3141-A807-B6AD3DFFDF28}"/>
                </a:ext>
              </a:extLst>
            </p:cNvPr>
            <p:cNvSpPr/>
            <p:nvPr/>
          </p:nvSpPr>
          <p:spPr>
            <a:xfrm>
              <a:off x="6304608" y="1731311"/>
              <a:ext cx="89400" cy="575803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30;p63">
              <a:extLst>
                <a:ext uri="{FF2B5EF4-FFF2-40B4-BE49-F238E27FC236}">
                  <a16:creationId xmlns:a16="http://schemas.microsoft.com/office/drawing/2014/main" id="{2902C055-FC92-D048-A058-5BF040C6511F}"/>
                </a:ext>
              </a:extLst>
            </p:cNvPr>
            <p:cNvSpPr/>
            <p:nvPr/>
          </p:nvSpPr>
          <p:spPr>
            <a:xfrm>
              <a:off x="6175009" y="1750662"/>
              <a:ext cx="89400" cy="556649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31;p63">
              <a:extLst>
                <a:ext uri="{FF2B5EF4-FFF2-40B4-BE49-F238E27FC236}">
                  <a16:creationId xmlns:a16="http://schemas.microsoft.com/office/drawing/2014/main" id="{87562D33-0518-BD4A-BF06-450FB8F61DA4}"/>
                </a:ext>
              </a:extLst>
            </p:cNvPr>
            <p:cNvSpPr/>
            <p:nvPr/>
          </p:nvSpPr>
          <p:spPr>
            <a:xfrm>
              <a:off x="6434230" y="1705162"/>
              <a:ext cx="89400" cy="602051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32;p63">
              <a:extLst>
                <a:ext uri="{FF2B5EF4-FFF2-40B4-BE49-F238E27FC236}">
                  <a16:creationId xmlns:a16="http://schemas.microsoft.com/office/drawing/2014/main" id="{6F407EF1-7532-B344-9093-B9F48A07D95E}"/>
                </a:ext>
              </a:extLst>
            </p:cNvPr>
            <p:cNvSpPr/>
            <p:nvPr/>
          </p:nvSpPr>
          <p:spPr>
            <a:xfrm>
              <a:off x="6693451" y="1685791"/>
              <a:ext cx="89400" cy="62144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33;p63">
              <a:extLst>
                <a:ext uri="{FF2B5EF4-FFF2-40B4-BE49-F238E27FC236}">
                  <a16:creationId xmlns:a16="http://schemas.microsoft.com/office/drawing/2014/main" id="{FD9A5195-9465-7A49-889C-B3979BEC4614}"/>
                </a:ext>
              </a:extLst>
            </p:cNvPr>
            <p:cNvSpPr/>
            <p:nvPr/>
          </p:nvSpPr>
          <p:spPr>
            <a:xfrm>
              <a:off x="6563828" y="1685810"/>
              <a:ext cx="89400" cy="62144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" name="Google Shape;1234;p63">
              <a:extLst>
                <a:ext uri="{FF2B5EF4-FFF2-40B4-BE49-F238E27FC236}">
                  <a16:creationId xmlns:a16="http://schemas.microsoft.com/office/drawing/2014/main" id="{C697166C-911F-8141-AE2D-ACF9ED9F3714}"/>
                </a:ext>
              </a:extLst>
            </p:cNvPr>
            <p:cNvCxnSpPr/>
            <p:nvPr/>
          </p:nvCxnSpPr>
          <p:spPr>
            <a:xfrm>
              <a:off x="5355721" y="2303350"/>
              <a:ext cx="1591800" cy="378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2E8656-4D9A-124C-A19D-910CCF68198C}"/>
                </a:ext>
              </a:extLst>
            </p:cNvPr>
            <p:cNvSpPr txBox="1"/>
            <p:nvPr/>
          </p:nvSpPr>
          <p:spPr>
            <a:xfrm>
              <a:off x="5734912" y="2282161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l">
                <a:buNone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EA0B3C2-2EFA-2244-B595-75922F38D856}"/>
                </a:ext>
              </a:extLst>
            </p:cNvPr>
            <p:cNvSpPr txBox="1"/>
            <p:nvPr/>
          </p:nvSpPr>
          <p:spPr>
            <a:xfrm rot="16200000">
              <a:off x="4728580" y="1727508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l">
                <a:buNone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count</a:t>
              </a: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AE4D056-7CEB-DE4A-9D56-EE60B9908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" t="-4745" r="10235" b="15099"/>
          <a:stretch/>
        </p:blipFill>
        <p:spPr>
          <a:xfrm>
            <a:off x="6352303" y="303118"/>
            <a:ext cx="985053" cy="9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927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169B8-195A-2D4D-894E-528FF109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68</a:t>
            </a:fld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BBA8041-5038-D943-8B60-355196911325}"/>
              </a:ext>
            </a:extLst>
          </p:cNvPr>
          <p:cNvCxnSpPr/>
          <p:nvPr/>
        </p:nvCxnSpPr>
        <p:spPr>
          <a:xfrm flipH="1">
            <a:off x="6766172" y="2203453"/>
            <a:ext cx="0" cy="2008450"/>
          </a:xfrm>
          <a:prstGeom prst="straightConnector1">
            <a:avLst/>
          </a:prstGeom>
          <a:ln w="38100">
            <a:solidFill>
              <a:srgbClr val="7F7F7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7091B2-5162-304F-963B-3109AEFB08D5}"/>
              </a:ext>
            </a:extLst>
          </p:cNvPr>
          <p:cNvCxnSpPr>
            <a:cxnSpLocks/>
          </p:cNvCxnSpPr>
          <p:nvPr/>
        </p:nvCxnSpPr>
        <p:spPr>
          <a:xfrm flipH="1" flipV="1">
            <a:off x="6912705" y="2203453"/>
            <a:ext cx="0" cy="2008450"/>
          </a:xfrm>
          <a:prstGeom prst="straightConnector1">
            <a:avLst/>
          </a:prstGeom>
          <a:ln w="38100">
            <a:solidFill>
              <a:srgbClr val="7F7F7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8F16DFD-06A8-A84A-BB98-95BE779B46F6}"/>
              </a:ext>
            </a:extLst>
          </p:cNvPr>
          <p:cNvSpPr/>
          <p:nvPr/>
        </p:nvSpPr>
        <p:spPr>
          <a:xfrm>
            <a:off x="6212922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965E73-F98C-4B4E-AD92-800AE22F863F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6844830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04C0791-5283-3E4C-BE5C-F3F9696EC02F}"/>
              </a:ext>
            </a:extLst>
          </p:cNvPr>
          <p:cNvSpPr/>
          <p:nvPr/>
        </p:nvSpPr>
        <p:spPr>
          <a:xfrm>
            <a:off x="6212922" y="4211903"/>
            <a:ext cx="1263816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B6E719-8FFA-0D48-98AE-949EF506B09C}"/>
              </a:ext>
            </a:extLst>
          </p:cNvPr>
          <p:cNvSpPr txBox="1"/>
          <p:nvPr/>
        </p:nvSpPr>
        <p:spPr>
          <a:xfrm>
            <a:off x="5405582" y="5933927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votes(name, date, </a:t>
            </a:r>
          </a:p>
          <a:p>
            <a:pPr marL="5715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vote, chamber)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40585C7-39BF-DA48-B457-894370A63780}"/>
              </a:ext>
            </a:extLst>
          </p:cNvPr>
          <p:cNvGrpSpPr/>
          <p:nvPr/>
        </p:nvGrpSpPr>
        <p:grpSpPr>
          <a:xfrm>
            <a:off x="896979" y="3215248"/>
            <a:ext cx="2000291" cy="1161361"/>
            <a:chOff x="4947230" y="1490132"/>
            <a:chExt cx="2000291" cy="1161361"/>
          </a:xfrm>
        </p:grpSpPr>
        <p:cxnSp>
          <p:nvCxnSpPr>
            <p:cNvPr id="66" name="Google Shape;1222;p63">
              <a:extLst>
                <a:ext uri="{FF2B5EF4-FFF2-40B4-BE49-F238E27FC236}">
                  <a16:creationId xmlns:a16="http://schemas.microsoft.com/office/drawing/2014/main" id="{46520419-AE2B-5348-A166-CDF875B0BBE7}"/>
                </a:ext>
              </a:extLst>
            </p:cNvPr>
            <p:cNvCxnSpPr/>
            <p:nvPr/>
          </p:nvCxnSpPr>
          <p:spPr>
            <a:xfrm rot="10800000">
              <a:off x="5345821" y="1490132"/>
              <a:ext cx="9900" cy="81321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7" name="Google Shape;1223;p63">
              <a:extLst>
                <a:ext uri="{FF2B5EF4-FFF2-40B4-BE49-F238E27FC236}">
                  <a16:creationId xmlns:a16="http://schemas.microsoft.com/office/drawing/2014/main" id="{99424233-16CE-9D47-9061-0D68D4BDAB25}"/>
                </a:ext>
              </a:extLst>
            </p:cNvPr>
            <p:cNvSpPr/>
            <p:nvPr/>
          </p:nvSpPr>
          <p:spPr>
            <a:xfrm>
              <a:off x="5397371" y="2241159"/>
              <a:ext cx="89400" cy="65975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24;p63">
              <a:extLst>
                <a:ext uri="{FF2B5EF4-FFF2-40B4-BE49-F238E27FC236}">
                  <a16:creationId xmlns:a16="http://schemas.microsoft.com/office/drawing/2014/main" id="{33BF5843-44CD-974C-A642-7C74BA746199}"/>
                </a:ext>
              </a:extLst>
            </p:cNvPr>
            <p:cNvSpPr/>
            <p:nvPr/>
          </p:nvSpPr>
          <p:spPr>
            <a:xfrm>
              <a:off x="5526969" y="2191146"/>
              <a:ext cx="89400" cy="115870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25;p63">
              <a:extLst>
                <a:ext uri="{FF2B5EF4-FFF2-40B4-BE49-F238E27FC236}">
                  <a16:creationId xmlns:a16="http://schemas.microsoft.com/office/drawing/2014/main" id="{30A328BF-FABB-D941-99DF-10D721C51E8E}"/>
                </a:ext>
              </a:extLst>
            </p:cNvPr>
            <p:cNvSpPr/>
            <p:nvPr/>
          </p:nvSpPr>
          <p:spPr>
            <a:xfrm>
              <a:off x="5656592" y="2060457"/>
              <a:ext cx="89400" cy="246874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26;p63">
              <a:extLst>
                <a:ext uri="{FF2B5EF4-FFF2-40B4-BE49-F238E27FC236}">
                  <a16:creationId xmlns:a16="http://schemas.microsoft.com/office/drawing/2014/main" id="{B824618D-4517-2F48-87E6-8814A320EB0B}"/>
                </a:ext>
              </a:extLst>
            </p:cNvPr>
            <p:cNvSpPr/>
            <p:nvPr/>
          </p:nvSpPr>
          <p:spPr>
            <a:xfrm>
              <a:off x="5786190" y="1913314"/>
              <a:ext cx="89400" cy="39372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27;p63">
              <a:extLst>
                <a:ext uri="{FF2B5EF4-FFF2-40B4-BE49-F238E27FC236}">
                  <a16:creationId xmlns:a16="http://schemas.microsoft.com/office/drawing/2014/main" id="{D3514938-1EA2-E741-BC96-5A17779A031B}"/>
                </a:ext>
              </a:extLst>
            </p:cNvPr>
            <p:cNvSpPr/>
            <p:nvPr/>
          </p:nvSpPr>
          <p:spPr>
            <a:xfrm>
              <a:off x="5915788" y="1823278"/>
              <a:ext cx="89400" cy="483816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28;p63">
              <a:extLst>
                <a:ext uri="{FF2B5EF4-FFF2-40B4-BE49-F238E27FC236}">
                  <a16:creationId xmlns:a16="http://schemas.microsoft.com/office/drawing/2014/main" id="{A435D610-FE97-D640-8503-622D8CCF9DEC}"/>
                </a:ext>
              </a:extLst>
            </p:cNvPr>
            <p:cNvSpPr/>
            <p:nvPr/>
          </p:nvSpPr>
          <p:spPr>
            <a:xfrm>
              <a:off x="6045411" y="1780674"/>
              <a:ext cx="89400" cy="526381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29;p63">
              <a:extLst>
                <a:ext uri="{FF2B5EF4-FFF2-40B4-BE49-F238E27FC236}">
                  <a16:creationId xmlns:a16="http://schemas.microsoft.com/office/drawing/2014/main" id="{1DC73495-653D-F042-8E0D-A6B2857EC2FE}"/>
                </a:ext>
              </a:extLst>
            </p:cNvPr>
            <p:cNvSpPr/>
            <p:nvPr/>
          </p:nvSpPr>
          <p:spPr>
            <a:xfrm>
              <a:off x="6304608" y="1731311"/>
              <a:ext cx="89400" cy="575803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30;p63">
              <a:extLst>
                <a:ext uri="{FF2B5EF4-FFF2-40B4-BE49-F238E27FC236}">
                  <a16:creationId xmlns:a16="http://schemas.microsoft.com/office/drawing/2014/main" id="{8B983366-5B89-DC43-AF72-464E9E42AA50}"/>
                </a:ext>
              </a:extLst>
            </p:cNvPr>
            <p:cNvSpPr/>
            <p:nvPr/>
          </p:nvSpPr>
          <p:spPr>
            <a:xfrm>
              <a:off x="6175009" y="1750662"/>
              <a:ext cx="89400" cy="556649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31;p63">
              <a:extLst>
                <a:ext uri="{FF2B5EF4-FFF2-40B4-BE49-F238E27FC236}">
                  <a16:creationId xmlns:a16="http://schemas.microsoft.com/office/drawing/2014/main" id="{9AA77927-608E-DC45-9249-23F057A30334}"/>
                </a:ext>
              </a:extLst>
            </p:cNvPr>
            <p:cNvSpPr/>
            <p:nvPr/>
          </p:nvSpPr>
          <p:spPr>
            <a:xfrm>
              <a:off x="6434230" y="1705162"/>
              <a:ext cx="89400" cy="602051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32;p63">
              <a:extLst>
                <a:ext uri="{FF2B5EF4-FFF2-40B4-BE49-F238E27FC236}">
                  <a16:creationId xmlns:a16="http://schemas.microsoft.com/office/drawing/2014/main" id="{1C53EF02-1432-3E4F-A000-F4AB174932C3}"/>
                </a:ext>
              </a:extLst>
            </p:cNvPr>
            <p:cNvSpPr/>
            <p:nvPr/>
          </p:nvSpPr>
          <p:spPr>
            <a:xfrm>
              <a:off x="6693451" y="1685791"/>
              <a:ext cx="89400" cy="62144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33;p63">
              <a:extLst>
                <a:ext uri="{FF2B5EF4-FFF2-40B4-BE49-F238E27FC236}">
                  <a16:creationId xmlns:a16="http://schemas.microsoft.com/office/drawing/2014/main" id="{2C6B53D9-5577-1642-98B0-D5F4E16444F9}"/>
                </a:ext>
              </a:extLst>
            </p:cNvPr>
            <p:cNvSpPr/>
            <p:nvPr/>
          </p:nvSpPr>
          <p:spPr>
            <a:xfrm>
              <a:off x="6563828" y="1685810"/>
              <a:ext cx="89400" cy="62144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" name="Google Shape;1234;p63">
              <a:extLst>
                <a:ext uri="{FF2B5EF4-FFF2-40B4-BE49-F238E27FC236}">
                  <a16:creationId xmlns:a16="http://schemas.microsoft.com/office/drawing/2014/main" id="{189DE387-3C8F-314A-A9E4-85B8927C0F8E}"/>
                </a:ext>
              </a:extLst>
            </p:cNvPr>
            <p:cNvCxnSpPr/>
            <p:nvPr/>
          </p:nvCxnSpPr>
          <p:spPr>
            <a:xfrm>
              <a:off x="5355721" y="2303350"/>
              <a:ext cx="1591800" cy="378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2E5DDFB-91CC-DB4F-90D8-8457A8A2D0D8}"/>
                </a:ext>
              </a:extLst>
            </p:cNvPr>
            <p:cNvSpPr txBox="1"/>
            <p:nvPr/>
          </p:nvSpPr>
          <p:spPr>
            <a:xfrm>
              <a:off x="5734912" y="2282161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l">
                <a:buNone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4F39450-9DE1-304D-A3E8-BC1E761F7C5A}"/>
                </a:ext>
              </a:extLst>
            </p:cNvPr>
            <p:cNvSpPr txBox="1"/>
            <p:nvPr/>
          </p:nvSpPr>
          <p:spPr>
            <a:xfrm rot="16200000">
              <a:off x="4728580" y="1727508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l">
                <a:buNone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count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368BBD9-651B-5B47-BFCB-1DB6E3E74022}"/>
              </a:ext>
            </a:extLst>
          </p:cNvPr>
          <p:cNvSpPr txBox="1"/>
          <p:nvPr/>
        </p:nvSpPr>
        <p:spPr>
          <a:xfrm>
            <a:off x="2991719" y="2840303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321E47A2-2DE8-6441-A096-E8BA598BE5B5}"/>
              </a:ext>
            </a:extLst>
          </p:cNvPr>
          <p:cNvSpPr/>
          <p:nvPr/>
        </p:nvSpPr>
        <p:spPr>
          <a:xfrm>
            <a:off x="3115065" y="3185125"/>
            <a:ext cx="821829" cy="270819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BFBFB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1990s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CEC77014-1343-EA4D-84D6-CB1435218BC2}"/>
              </a:ext>
            </a:extLst>
          </p:cNvPr>
          <p:cNvSpPr/>
          <p:nvPr/>
        </p:nvSpPr>
        <p:spPr>
          <a:xfrm>
            <a:off x="4104447" y="3185125"/>
            <a:ext cx="821829" cy="270819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BFBFB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2000s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BEDA29C4-F2AC-2647-9638-354E7DD2D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" t="-4745" r="10235" b="15099"/>
          <a:stretch/>
        </p:blipFill>
        <p:spPr>
          <a:xfrm>
            <a:off x="6352303" y="303118"/>
            <a:ext cx="985053" cy="9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1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169B8-195A-2D4D-894E-528FF109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69</a:t>
            </a:fld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0C69A2-134F-7642-86C6-9DE831A14727}"/>
              </a:ext>
            </a:extLst>
          </p:cNvPr>
          <p:cNvSpPr/>
          <p:nvPr/>
        </p:nvSpPr>
        <p:spPr>
          <a:xfrm>
            <a:off x="6212922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F13B65-14CD-C04A-985C-C9CA487B262D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6844830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70DC30E-AB46-9347-90F1-FA64B9242A7B}"/>
              </a:ext>
            </a:extLst>
          </p:cNvPr>
          <p:cNvSpPr/>
          <p:nvPr/>
        </p:nvSpPr>
        <p:spPr>
          <a:xfrm>
            <a:off x="6212922" y="4211903"/>
            <a:ext cx="1263816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19A9FC-8C0D-3842-878E-FD7DE437F40C}"/>
              </a:ext>
            </a:extLst>
          </p:cNvPr>
          <p:cNvSpPr txBox="1"/>
          <p:nvPr/>
        </p:nvSpPr>
        <p:spPr>
          <a:xfrm>
            <a:off x="5405582" y="5933927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votes(name, date, </a:t>
            </a:r>
          </a:p>
          <a:p>
            <a:pPr marL="5715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vote, chamber)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707201-55A4-C341-A64B-CB8013343D7D}"/>
              </a:ext>
            </a:extLst>
          </p:cNvPr>
          <p:cNvSpPr txBox="1"/>
          <p:nvPr/>
        </p:nvSpPr>
        <p:spPr>
          <a:xfrm>
            <a:off x="6011909" y="469453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Precompute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32FE23-A9BA-924B-803B-D5DF7080231F}"/>
              </a:ext>
            </a:extLst>
          </p:cNvPr>
          <p:cNvCxnSpPr/>
          <p:nvPr/>
        </p:nvCxnSpPr>
        <p:spPr>
          <a:xfrm flipH="1">
            <a:off x="6766172" y="2203453"/>
            <a:ext cx="0" cy="2008450"/>
          </a:xfrm>
          <a:prstGeom prst="straightConnector1">
            <a:avLst/>
          </a:prstGeom>
          <a:ln w="38100">
            <a:solidFill>
              <a:srgbClr val="7F7F7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BE7CD5A-81BE-BB46-BB7A-4C4CAA24B491}"/>
              </a:ext>
            </a:extLst>
          </p:cNvPr>
          <p:cNvCxnSpPr>
            <a:cxnSpLocks/>
          </p:cNvCxnSpPr>
          <p:nvPr/>
        </p:nvCxnSpPr>
        <p:spPr>
          <a:xfrm flipH="1" flipV="1">
            <a:off x="6912705" y="2203453"/>
            <a:ext cx="0" cy="2008450"/>
          </a:xfrm>
          <a:prstGeom prst="straightConnector1">
            <a:avLst/>
          </a:prstGeom>
          <a:ln w="38100">
            <a:solidFill>
              <a:srgbClr val="7F7F7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016A4F-7990-214C-ADAA-7192A065B70E}"/>
              </a:ext>
            </a:extLst>
          </p:cNvPr>
          <p:cNvSpPr txBox="1"/>
          <p:nvPr/>
        </p:nvSpPr>
        <p:spPr>
          <a:xfrm>
            <a:off x="5960279" y="2967219"/>
            <a:ext cx="75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2DB0941-1E56-D548-A9C0-4815A5C74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481" y="5103374"/>
            <a:ext cx="734327" cy="4574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4ED9AD7-77D8-6249-9A91-6534259BC4DD}"/>
              </a:ext>
            </a:extLst>
          </p:cNvPr>
          <p:cNvSpPr txBox="1"/>
          <p:nvPr/>
        </p:nvSpPr>
        <p:spPr>
          <a:xfrm>
            <a:off x="5308599" y="508816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1990: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5700C2-579B-644B-840B-7F36B9ED0ECA}"/>
              </a:ext>
            </a:extLst>
          </p:cNvPr>
          <p:cNvSpPr txBox="1"/>
          <p:nvPr/>
        </p:nvSpPr>
        <p:spPr>
          <a:xfrm>
            <a:off x="7065211" y="508816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2000: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585C29A-E489-3241-89E4-C15CBCF13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145" y="5135111"/>
            <a:ext cx="691981" cy="39397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C1B4E897-3D14-8941-A021-8590130C0464}"/>
              </a:ext>
            </a:extLst>
          </p:cNvPr>
          <p:cNvGrpSpPr/>
          <p:nvPr/>
        </p:nvGrpSpPr>
        <p:grpSpPr>
          <a:xfrm>
            <a:off x="896979" y="3215248"/>
            <a:ext cx="2000291" cy="1161361"/>
            <a:chOff x="4947230" y="1490132"/>
            <a:chExt cx="2000291" cy="1161361"/>
          </a:xfrm>
        </p:grpSpPr>
        <p:cxnSp>
          <p:nvCxnSpPr>
            <p:cNvPr id="53" name="Google Shape;1222;p63">
              <a:extLst>
                <a:ext uri="{FF2B5EF4-FFF2-40B4-BE49-F238E27FC236}">
                  <a16:creationId xmlns:a16="http://schemas.microsoft.com/office/drawing/2014/main" id="{68BC0E85-407E-8143-AD4B-7CC2CE8E7589}"/>
                </a:ext>
              </a:extLst>
            </p:cNvPr>
            <p:cNvCxnSpPr/>
            <p:nvPr/>
          </p:nvCxnSpPr>
          <p:spPr>
            <a:xfrm rot="10800000">
              <a:off x="5345821" y="1490132"/>
              <a:ext cx="9900" cy="81321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4" name="Google Shape;1223;p63">
              <a:extLst>
                <a:ext uri="{FF2B5EF4-FFF2-40B4-BE49-F238E27FC236}">
                  <a16:creationId xmlns:a16="http://schemas.microsoft.com/office/drawing/2014/main" id="{A46FBD36-7A57-AF41-8CBC-E3D4E58A35BC}"/>
                </a:ext>
              </a:extLst>
            </p:cNvPr>
            <p:cNvSpPr/>
            <p:nvPr/>
          </p:nvSpPr>
          <p:spPr>
            <a:xfrm>
              <a:off x="5397371" y="2241159"/>
              <a:ext cx="89400" cy="65975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24;p63">
              <a:extLst>
                <a:ext uri="{FF2B5EF4-FFF2-40B4-BE49-F238E27FC236}">
                  <a16:creationId xmlns:a16="http://schemas.microsoft.com/office/drawing/2014/main" id="{DC5E5EB5-4184-1F4C-B294-12B8E703C66B}"/>
                </a:ext>
              </a:extLst>
            </p:cNvPr>
            <p:cNvSpPr/>
            <p:nvPr/>
          </p:nvSpPr>
          <p:spPr>
            <a:xfrm>
              <a:off x="5526969" y="2191146"/>
              <a:ext cx="89400" cy="115870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25;p63">
              <a:extLst>
                <a:ext uri="{FF2B5EF4-FFF2-40B4-BE49-F238E27FC236}">
                  <a16:creationId xmlns:a16="http://schemas.microsoft.com/office/drawing/2014/main" id="{076E1436-17CB-C847-B27C-54916CF55DCA}"/>
                </a:ext>
              </a:extLst>
            </p:cNvPr>
            <p:cNvSpPr/>
            <p:nvPr/>
          </p:nvSpPr>
          <p:spPr>
            <a:xfrm>
              <a:off x="5656592" y="2060457"/>
              <a:ext cx="89400" cy="246874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26;p63">
              <a:extLst>
                <a:ext uri="{FF2B5EF4-FFF2-40B4-BE49-F238E27FC236}">
                  <a16:creationId xmlns:a16="http://schemas.microsoft.com/office/drawing/2014/main" id="{3667DB2A-B36B-E445-BBAD-F12731AE4137}"/>
                </a:ext>
              </a:extLst>
            </p:cNvPr>
            <p:cNvSpPr/>
            <p:nvPr/>
          </p:nvSpPr>
          <p:spPr>
            <a:xfrm>
              <a:off x="5786190" y="1913314"/>
              <a:ext cx="89400" cy="39372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27;p63">
              <a:extLst>
                <a:ext uri="{FF2B5EF4-FFF2-40B4-BE49-F238E27FC236}">
                  <a16:creationId xmlns:a16="http://schemas.microsoft.com/office/drawing/2014/main" id="{55FC243D-D3C6-F845-B5E3-3FCEAA9166B9}"/>
                </a:ext>
              </a:extLst>
            </p:cNvPr>
            <p:cNvSpPr/>
            <p:nvPr/>
          </p:nvSpPr>
          <p:spPr>
            <a:xfrm>
              <a:off x="5915788" y="1823278"/>
              <a:ext cx="89400" cy="483816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28;p63">
              <a:extLst>
                <a:ext uri="{FF2B5EF4-FFF2-40B4-BE49-F238E27FC236}">
                  <a16:creationId xmlns:a16="http://schemas.microsoft.com/office/drawing/2014/main" id="{B6B39C97-D9B2-0243-ADC3-C15BF0F408C1}"/>
                </a:ext>
              </a:extLst>
            </p:cNvPr>
            <p:cNvSpPr/>
            <p:nvPr/>
          </p:nvSpPr>
          <p:spPr>
            <a:xfrm>
              <a:off x="6045411" y="1780674"/>
              <a:ext cx="89400" cy="526381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29;p63">
              <a:extLst>
                <a:ext uri="{FF2B5EF4-FFF2-40B4-BE49-F238E27FC236}">
                  <a16:creationId xmlns:a16="http://schemas.microsoft.com/office/drawing/2014/main" id="{FE01C263-E76C-6A49-8650-253A9C9B91BA}"/>
                </a:ext>
              </a:extLst>
            </p:cNvPr>
            <p:cNvSpPr/>
            <p:nvPr/>
          </p:nvSpPr>
          <p:spPr>
            <a:xfrm>
              <a:off x="6304608" y="1731311"/>
              <a:ext cx="89400" cy="575803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0;p63">
              <a:extLst>
                <a:ext uri="{FF2B5EF4-FFF2-40B4-BE49-F238E27FC236}">
                  <a16:creationId xmlns:a16="http://schemas.microsoft.com/office/drawing/2014/main" id="{7F65B6F5-A9F5-DD4E-945C-4F63B47EF546}"/>
                </a:ext>
              </a:extLst>
            </p:cNvPr>
            <p:cNvSpPr/>
            <p:nvPr/>
          </p:nvSpPr>
          <p:spPr>
            <a:xfrm>
              <a:off x="6175009" y="1750662"/>
              <a:ext cx="89400" cy="556649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1;p63">
              <a:extLst>
                <a:ext uri="{FF2B5EF4-FFF2-40B4-BE49-F238E27FC236}">
                  <a16:creationId xmlns:a16="http://schemas.microsoft.com/office/drawing/2014/main" id="{89A27635-2B89-1844-89D8-4FADBADD6A67}"/>
                </a:ext>
              </a:extLst>
            </p:cNvPr>
            <p:cNvSpPr/>
            <p:nvPr/>
          </p:nvSpPr>
          <p:spPr>
            <a:xfrm>
              <a:off x="6434230" y="1705162"/>
              <a:ext cx="89400" cy="602051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2;p63">
              <a:extLst>
                <a:ext uri="{FF2B5EF4-FFF2-40B4-BE49-F238E27FC236}">
                  <a16:creationId xmlns:a16="http://schemas.microsoft.com/office/drawing/2014/main" id="{F508465E-54E2-9D48-8DB0-F3745F211810}"/>
                </a:ext>
              </a:extLst>
            </p:cNvPr>
            <p:cNvSpPr/>
            <p:nvPr/>
          </p:nvSpPr>
          <p:spPr>
            <a:xfrm>
              <a:off x="6693451" y="1685791"/>
              <a:ext cx="89400" cy="62144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33;p63">
              <a:extLst>
                <a:ext uri="{FF2B5EF4-FFF2-40B4-BE49-F238E27FC236}">
                  <a16:creationId xmlns:a16="http://schemas.microsoft.com/office/drawing/2014/main" id="{16AABF93-AE90-3F4F-A0C7-238806C26FB3}"/>
                </a:ext>
              </a:extLst>
            </p:cNvPr>
            <p:cNvSpPr/>
            <p:nvPr/>
          </p:nvSpPr>
          <p:spPr>
            <a:xfrm>
              <a:off x="6563828" y="1685810"/>
              <a:ext cx="89400" cy="62144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1234;p63">
              <a:extLst>
                <a:ext uri="{FF2B5EF4-FFF2-40B4-BE49-F238E27FC236}">
                  <a16:creationId xmlns:a16="http://schemas.microsoft.com/office/drawing/2014/main" id="{DF1FBA49-2D56-2043-B963-BCB98DB1DCAF}"/>
                </a:ext>
              </a:extLst>
            </p:cNvPr>
            <p:cNvCxnSpPr/>
            <p:nvPr/>
          </p:nvCxnSpPr>
          <p:spPr>
            <a:xfrm>
              <a:off x="5355721" y="2303350"/>
              <a:ext cx="1591800" cy="378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EF9B97F-A132-1144-A05F-6DAFC7AFE66F}"/>
                </a:ext>
              </a:extLst>
            </p:cNvPr>
            <p:cNvSpPr txBox="1"/>
            <p:nvPr/>
          </p:nvSpPr>
          <p:spPr>
            <a:xfrm>
              <a:off x="5734912" y="2282161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l">
                <a:buNone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5198D47-13CB-8C4D-A7A6-23CADD37D966}"/>
                </a:ext>
              </a:extLst>
            </p:cNvPr>
            <p:cNvSpPr txBox="1"/>
            <p:nvPr/>
          </p:nvSpPr>
          <p:spPr>
            <a:xfrm rot="16200000">
              <a:off x="4728580" y="1727508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l">
                <a:buNone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count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0716CB77-72B8-0D4B-AF06-17519018F65A}"/>
              </a:ext>
            </a:extLst>
          </p:cNvPr>
          <p:cNvSpPr txBox="1"/>
          <p:nvPr/>
        </p:nvSpPr>
        <p:spPr>
          <a:xfrm>
            <a:off x="2991719" y="2840303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DCC582C-8469-834B-A5BD-646BBC3B972E}"/>
              </a:ext>
            </a:extLst>
          </p:cNvPr>
          <p:cNvSpPr/>
          <p:nvPr/>
        </p:nvSpPr>
        <p:spPr>
          <a:xfrm>
            <a:off x="3115065" y="3185125"/>
            <a:ext cx="821829" cy="270819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BFBFB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1990s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4CC2838C-BF2F-0D43-AAAF-D5792F3DA747}"/>
              </a:ext>
            </a:extLst>
          </p:cNvPr>
          <p:cNvSpPr/>
          <p:nvPr/>
        </p:nvSpPr>
        <p:spPr>
          <a:xfrm>
            <a:off x="4104447" y="3185125"/>
            <a:ext cx="821829" cy="270819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BFBFB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2000s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23920FD-C6C3-2D41-9C08-356CCF599D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0" t="-4745" r="10235" b="15099"/>
          <a:stretch/>
        </p:blipFill>
        <p:spPr>
          <a:xfrm>
            <a:off x="6352303" y="303118"/>
            <a:ext cx="985053" cy="9632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FA12C80-088A-2A46-B83E-5D317DCCF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495" y="2981869"/>
            <a:ext cx="691981" cy="3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FD88-C1DB-3148-B150-2466C1F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 Waitlist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291C-F040-C148-B392-6D68271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reviews due Tues midnight</a:t>
            </a:r>
          </a:p>
          <a:p>
            <a:pPr marL="0" indent="0">
              <a:buNone/>
            </a:pPr>
            <a:r>
              <a:rPr lang="en-US" dirty="0"/>
              <a:t>A1 due Sun midnight</a:t>
            </a:r>
          </a:p>
          <a:p>
            <a:pPr marL="0" indent="0">
              <a:buNone/>
            </a:pPr>
            <a:r>
              <a:rPr lang="en-US" dirty="0"/>
              <a:t>Participate in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Enrollment decided based on submissions’ quality and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232159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169B8-195A-2D4D-894E-528FF109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70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4E26A4-34A8-3D4C-8570-70EF4D8333D4}"/>
              </a:ext>
            </a:extLst>
          </p:cNvPr>
          <p:cNvSpPr/>
          <p:nvPr/>
        </p:nvSpPr>
        <p:spPr>
          <a:xfrm>
            <a:off x="6212922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C90FE7-B6C5-284D-841E-5CCF1B15C73D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6844830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AD71CE2-C0C9-614F-B641-9C2F47936FF5}"/>
              </a:ext>
            </a:extLst>
          </p:cNvPr>
          <p:cNvSpPr/>
          <p:nvPr/>
        </p:nvSpPr>
        <p:spPr>
          <a:xfrm>
            <a:off x="6212922" y="4211903"/>
            <a:ext cx="1263816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5DFBAC-BCFF-F24F-84B2-8F0373D1FFA3}"/>
              </a:ext>
            </a:extLst>
          </p:cNvPr>
          <p:cNvSpPr txBox="1"/>
          <p:nvPr/>
        </p:nvSpPr>
        <p:spPr>
          <a:xfrm>
            <a:off x="5405582" y="5933927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votes(name, date, </a:t>
            </a:r>
          </a:p>
          <a:p>
            <a:pPr marL="5715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vote, chamber)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4503FE-6610-EB4D-8224-17FA6DD79129}"/>
              </a:ext>
            </a:extLst>
          </p:cNvPr>
          <p:cNvCxnSpPr>
            <a:cxnSpLocks/>
          </p:cNvCxnSpPr>
          <p:nvPr/>
        </p:nvCxnSpPr>
        <p:spPr>
          <a:xfrm flipH="1" flipV="1">
            <a:off x="6912705" y="2203453"/>
            <a:ext cx="0" cy="2008450"/>
          </a:xfrm>
          <a:prstGeom prst="straightConnector1">
            <a:avLst/>
          </a:prstGeom>
          <a:ln w="38100">
            <a:solidFill>
              <a:srgbClr val="7F7F7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77118CE-699D-D344-8D82-1D2C00D92DFA}"/>
              </a:ext>
            </a:extLst>
          </p:cNvPr>
          <p:cNvSpPr txBox="1"/>
          <p:nvPr/>
        </p:nvSpPr>
        <p:spPr>
          <a:xfrm>
            <a:off x="6897226" y="305049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cube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68704E-57F4-FA41-AFB5-845AD5ABEC53}"/>
              </a:ext>
            </a:extLst>
          </p:cNvPr>
          <p:cNvCxnSpPr/>
          <p:nvPr/>
        </p:nvCxnSpPr>
        <p:spPr>
          <a:xfrm flipH="1">
            <a:off x="6766172" y="2203453"/>
            <a:ext cx="0" cy="2008450"/>
          </a:xfrm>
          <a:prstGeom prst="straightConnector1">
            <a:avLst/>
          </a:prstGeom>
          <a:ln w="38100">
            <a:solidFill>
              <a:srgbClr val="7F7F7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5A7573-DCA6-0248-9946-A7E64EA5ECD4}"/>
              </a:ext>
            </a:extLst>
          </p:cNvPr>
          <p:cNvGrpSpPr/>
          <p:nvPr/>
        </p:nvGrpSpPr>
        <p:grpSpPr>
          <a:xfrm>
            <a:off x="896979" y="3215248"/>
            <a:ext cx="2000291" cy="1161361"/>
            <a:chOff x="4947230" y="1490132"/>
            <a:chExt cx="2000291" cy="1161361"/>
          </a:xfrm>
        </p:grpSpPr>
        <p:cxnSp>
          <p:nvCxnSpPr>
            <p:cNvPr id="60" name="Google Shape;1222;p63">
              <a:extLst>
                <a:ext uri="{FF2B5EF4-FFF2-40B4-BE49-F238E27FC236}">
                  <a16:creationId xmlns:a16="http://schemas.microsoft.com/office/drawing/2014/main" id="{A5B0C7F2-546E-D940-944E-E48CA3075769}"/>
                </a:ext>
              </a:extLst>
            </p:cNvPr>
            <p:cNvCxnSpPr/>
            <p:nvPr/>
          </p:nvCxnSpPr>
          <p:spPr>
            <a:xfrm rot="10800000">
              <a:off x="5345821" y="1490132"/>
              <a:ext cx="9900" cy="81321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1" name="Google Shape;1223;p63">
              <a:extLst>
                <a:ext uri="{FF2B5EF4-FFF2-40B4-BE49-F238E27FC236}">
                  <a16:creationId xmlns:a16="http://schemas.microsoft.com/office/drawing/2014/main" id="{7AEE6CBF-4E4D-E249-BA06-F4276AACEE04}"/>
                </a:ext>
              </a:extLst>
            </p:cNvPr>
            <p:cNvSpPr/>
            <p:nvPr/>
          </p:nvSpPr>
          <p:spPr>
            <a:xfrm>
              <a:off x="5397371" y="2241159"/>
              <a:ext cx="89400" cy="65975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24;p63">
              <a:extLst>
                <a:ext uri="{FF2B5EF4-FFF2-40B4-BE49-F238E27FC236}">
                  <a16:creationId xmlns:a16="http://schemas.microsoft.com/office/drawing/2014/main" id="{1CADC06B-C249-994F-8831-5894ED323884}"/>
                </a:ext>
              </a:extLst>
            </p:cNvPr>
            <p:cNvSpPr/>
            <p:nvPr/>
          </p:nvSpPr>
          <p:spPr>
            <a:xfrm>
              <a:off x="5526969" y="2191146"/>
              <a:ext cx="89400" cy="115870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25;p63">
              <a:extLst>
                <a:ext uri="{FF2B5EF4-FFF2-40B4-BE49-F238E27FC236}">
                  <a16:creationId xmlns:a16="http://schemas.microsoft.com/office/drawing/2014/main" id="{82548E99-B127-9047-88D0-A84C111BA1EA}"/>
                </a:ext>
              </a:extLst>
            </p:cNvPr>
            <p:cNvSpPr/>
            <p:nvPr/>
          </p:nvSpPr>
          <p:spPr>
            <a:xfrm>
              <a:off x="5656592" y="2060457"/>
              <a:ext cx="89400" cy="246874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26;p63">
              <a:extLst>
                <a:ext uri="{FF2B5EF4-FFF2-40B4-BE49-F238E27FC236}">
                  <a16:creationId xmlns:a16="http://schemas.microsoft.com/office/drawing/2014/main" id="{66B9DB89-5540-6149-AA72-CE9A26504781}"/>
                </a:ext>
              </a:extLst>
            </p:cNvPr>
            <p:cNvSpPr/>
            <p:nvPr/>
          </p:nvSpPr>
          <p:spPr>
            <a:xfrm>
              <a:off x="5786190" y="1913314"/>
              <a:ext cx="89400" cy="39372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27;p63">
              <a:extLst>
                <a:ext uri="{FF2B5EF4-FFF2-40B4-BE49-F238E27FC236}">
                  <a16:creationId xmlns:a16="http://schemas.microsoft.com/office/drawing/2014/main" id="{77334151-06ED-394F-A7FF-03E73A54AB4B}"/>
                </a:ext>
              </a:extLst>
            </p:cNvPr>
            <p:cNvSpPr/>
            <p:nvPr/>
          </p:nvSpPr>
          <p:spPr>
            <a:xfrm>
              <a:off x="5915788" y="1823278"/>
              <a:ext cx="89400" cy="483816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28;p63">
              <a:extLst>
                <a:ext uri="{FF2B5EF4-FFF2-40B4-BE49-F238E27FC236}">
                  <a16:creationId xmlns:a16="http://schemas.microsoft.com/office/drawing/2014/main" id="{9CBC2F7B-61A1-0E46-BE9A-B94610521C5C}"/>
                </a:ext>
              </a:extLst>
            </p:cNvPr>
            <p:cNvSpPr/>
            <p:nvPr/>
          </p:nvSpPr>
          <p:spPr>
            <a:xfrm>
              <a:off x="6045411" y="1780674"/>
              <a:ext cx="89400" cy="526381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9;p63">
              <a:extLst>
                <a:ext uri="{FF2B5EF4-FFF2-40B4-BE49-F238E27FC236}">
                  <a16:creationId xmlns:a16="http://schemas.microsoft.com/office/drawing/2014/main" id="{980227B5-0F33-4142-8FF0-8E12EF9D2C49}"/>
                </a:ext>
              </a:extLst>
            </p:cNvPr>
            <p:cNvSpPr/>
            <p:nvPr/>
          </p:nvSpPr>
          <p:spPr>
            <a:xfrm>
              <a:off x="6304608" y="1731311"/>
              <a:ext cx="89400" cy="575803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30;p63">
              <a:extLst>
                <a:ext uri="{FF2B5EF4-FFF2-40B4-BE49-F238E27FC236}">
                  <a16:creationId xmlns:a16="http://schemas.microsoft.com/office/drawing/2014/main" id="{B0B7B105-2793-9640-BC37-597F688A7C0E}"/>
                </a:ext>
              </a:extLst>
            </p:cNvPr>
            <p:cNvSpPr/>
            <p:nvPr/>
          </p:nvSpPr>
          <p:spPr>
            <a:xfrm>
              <a:off x="6175009" y="1750662"/>
              <a:ext cx="89400" cy="556649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31;p63">
              <a:extLst>
                <a:ext uri="{FF2B5EF4-FFF2-40B4-BE49-F238E27FC236}">
                  <a16:creationId xmlns:a16="http://schemas.microsoft.com/office/drawing/2014/main" id="{ABDC6879-F1C0-1142-808E-7EECFF3D690B}"/>
                </a:ext>
              </a:extLst>
            </p:cNvPr>
            <p:cNvSpPr/>
            <p:nvPr/>
          </p:nvSpPr>
          <p:spPr>
            <a:xfrm>
              <a:off x="6434230" y="1705162"/>
              <a:ext cx="89400" cy="602051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32;p63">
              <a:extLst>
                <a:ext uri="{FF2B5EF4-FFF2-40B4-BE49-F238E27FC236}">
                  <a16:creationId xmlns:a16="http://schemas.microsoft.com/office/drawing/2014/main" id="{4EF057E4-5B2D-B84E-BA6C-4AEA8CD3D069}"/>
                </a:ext>
              </a:extLst>
            </p:cNvPr>
            <p:cNvSpPr/>
            <p:nvPr/>
          </p:nvSpPr>
          <p:spPr>
            <a:xfrm>
              <a:off x="6693451" y="1685791"/>
              <a:ext cx="89400" cy="62144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33;p63">
              <a:extLst>
                <a:ext uri="{FF2B5EF4-FFF2-40B4-BE49-F238E27FC236}">
                  <a16:creationId xmlns:a16="http://schemas.microsoft.com/office/drawing/2014/main" id="{BEA25B4A-1084-0447-931E-45C3EC69534D}"/>
                </a:ext>
              </a:extLst>
            </p:cNvPr>
            <p:cNvSpPr/>
            <p:nvPr/>
          </p:nvSpPr>
          <p:spPr>
            <a:xfrm>
              <a:off x="6563828" y="1685810"/>
              <a:ext cx="89400" cy="62144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" name="Google Shape;1234;p63">
              <a:extLst>
                <a:ext uri="{FF2B5EF4-FFF2-40B4-BE49-F238E27FC236}">
                  <a16:creationId xmlns:a16="http://schemas.microsoft.com/office/drawing/2014/main" id="{F531486A-7EFE-8849-A854-9FAA17CC8C1A}"/>
                </a:ext>
              </a:extLst>
            </p:cNvPr>
            <p:cNvCxnSpPr/>
            <p:nvPr/>
          </p:nvCxnSpPr>
          <p:spPr>
            <a:xfrm>
              <a:off x="5355721" y="2303350"/>
              <a:ext cx="1591800" cy="378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5D0242-DB40-BB43-811A-2A946B2C6294}"/>
                </a:ext>
              </a:extLst>
            </p:cNvPr>
            <p:cNvSpPr txBox="1"/>
            <p:nvPr/>
          </p:nvSpPr>
          <p:spPr>
            <a:xfrm>
              <a:off x="5734912" y="2282161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l">
                <a:buNone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83B8267-6B28-CF40-B4D2-9D6D863E6B7C}"/>
                </a:ext>
              </a:extLst>
            </p:cNvPr>
            <p:cNvSpPr txBox="1"/>
            <p:nvPr/>
          </p:nvSpPr>
          <p:spPr>
            <a:xfrm rot="16200000">
              <a:off x="4728580" y="1727508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l">
                <a:buNone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count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261C1D7-1A36-874D-A379-AEAB322261FC}"/>
              </a:ext>
            </a:extLst>
          </p:cNvPr>
          <p:cNvSpPr txBox="1"/>
          <p:nvPr/>
        </p:nvSpPr>
        <p:spPr>
          <a:xfrm>
            <a:off x="2991719" y="2840303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pic>
        <p:nvPicPr>
          <p:cNvPr id="78" name="Picture 2">
            <a:extLst>
              <a:ext uri="{FF2B5EF4-FFF2-40B4-BE49-F238E27FC236}">
                <a16:creationId xmlns:a16="http://schemas.microsoft.com/office/drawing/2014/main" id="{5623E33D-491E-A24B-AF33-02F55000C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9" t="46377" r="31160" b="48502"/>
          <a:stretch/>
        </p:blipFill>
        <p:spPr bwMode="auto">
          <a:xfrm>
            <a:off x="3110099" y="3275196"/>
            <a:ext cx="1759722" cy="1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C6D6BA2-231E-BE46-9F92-A9B0B5FE2D10}"/>
              </a:ext>
            </a:extLst>
          </p:cNvPr>
          <p:cNvSpPr txBox="1"/>
          <p:nvPr/>
        </p:nvSpPr>
        <p:spPr>
          <a:xfrm>
            <a:off x="6011909" y="4694530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Precompute</a:t>
            </a:r>
          </a:p>
          <a:p>
            <a:pPr marL="57150" indent="0" algn="l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Data Cube(Date)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E192E5B-59B5-A04C-9918-9E328CC08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0" t="-4745" r="10235" b="15099"/>
          <a:stretch/>
        </p:blipFill>
        <p:spPr>
          <a:xfrm>
            <a:off x="6352303" y="303118"/>
            <a:ext cx="985053" cy="9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7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169B8-195A-2D4D-894E-528FF109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71</a:t>
            </a:fld>
            <a:endParaRPr lang="en-US"/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26F8B213-D933-A347-9BCD-15A44F6B2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72"/>
          <a:stretch/>
        </p:blipFill>
        <p:spPr bwMode="auto">
          <a:xfrm>
            <a:off x="3052415" y="3888331"/>
            <a:ext cx="295319" cy="89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E92139-CCE1-ED42-A818-107456AFDB03}"/>
              </a:ext>
            </a:extLst>
          </p:cNvPr>
          <p:cNvSpPr txBox="1"/>
          <p:nvPr/>
        </p:nvSpPr>
        <p:spPr>
          <a:xfrm>
            <a:off x="3286852" y="3905586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9BB87D-DE0C-A545-9031-D190E502B0AD}"/>
              </a:ext>
            </a:extLst>
          </p:cNvPr>
          <p:cNvSpPr txBox="1"/>
          <p:nvPr/>
        </p:nvSpPr>
        <p:spPr>
          <a:xfrm>
            <a:off x="3286852" y="4188942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Senate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8F2F98-80DF-8448-9A30-616326C605F2}"/>
              </a:ext>
            </a:extLst>
          </p:cNvPr>
          <p:cNvSpPr txBox="1"/>
          <p:nvPr/>
        </p:nvSpPr>
        <p:spPr>
          <a:xfrm>
            <a:off x="3286852" y="4455247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0B4261-688C-4744-9776-3947A447D98D}"/>
              </a:ext>
            </a:extLst>
          </p:cNvPr>
          <p:cNvSpPr txBox="1"/>
          <p:nvPr/>
        </p:nvSpPr>
        <p:spPr>
          <a:xfrm>
            <a:off x="2998019" y="3548394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Chambers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22344B-0487-134C-B635-AE07EBA437FA}"/>
              </a:ext>
            </a:extLst>
          </p:cNvPr>
          <p:cNvSpPr txBox="1"/>
          <p:nvPr/>
        </p:nvSpPr>
        <p:spPr>
          <a:xfrm>
            <a:off x="153932" y="906600"/>
            <a:ext cx="5275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Interface Design </a:t>
            </a:r>
          </a:p>
          <a:p>
            <a:pPr marL="5715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coupled with </a:t>
            </a:r>
          </a:p>
          <a:p>
            <a:pPr marL="5715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System Design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8F8FBF-3940-CB4E-BCE6-917C8BAB6617}"/>
              </a:ext>
            </a:extLst>
          </p:cNvPr>
          <p:cNvSpPr/>
          <p:nvPr/>
        </p:nvSpPr>
        <p:spPr>
          <a:xfrm>
            <a:off x="6212922" y="1788957"/>
            <a:ext cx="1263816" cy="414496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Browser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45A568-152B-C14B-A4DE-50C64E5D83E9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6844830" y="1336363"/>
            <a:ext cx="1" cy="4525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3A49E72-CBC0-2942-A0DC-B2C67EA09C2E}"/>
              </a:ext>
            </a:extLst>
          </p:cNvPr>
          <p:cNvSpPr/>
          <p:nvPr/>
        </p:nvSpPr>
        <p:spPr>
          <a:xfrm>
            <a:off x="6212922" y="4211903"/>
            <a:ext cx="1263816" cy="3806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31823D-1EED-8A4A-9FF1-13C10EA75E3C}"/>
              </a:ext>
            </a:extLst>
          </p:cNvPr>
          <p:cNvSpPr txBox="1"/>
          <p:nvPr/>
        </p:nvSpPr>
        <p:spPr>
          <a:xfrm>
            <a:off x="5405582" y="5933927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votes(name, date, </a:t>
            </a:r>
          </a:p>
          <a:p>
            <a:pPr marL="5715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vote, chamber)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772C42-61FE-5742-8D79-67BA144B1766}"/>
              </a:ext>
            </a:extLst>
          </p:cNvPr>
          <p:cNvSpPr txBox="1"/>
          <p:nvPr/>
        </p:nvSpPr>
        <p:spPr>
          <a:xfrm>
            <a:off x="6011909" y="4694530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Precompute</a:t>
            </a:r>
          </a:p>
          <a:p>
            <a:pPr marL="57150" indent="0" algn="l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Chambers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Cube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(Date)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958D94E-4549-284A-892C-29A66BD96948}"/>
              </a:ext>
            </a:extLst>
          </p:cNvPr>
          <p:cNvCxnSpPr/>
          <p:nvPr/>
        </p:nvCxnSpPr>
        <p:spPr>
          <a:xfrm flipH="1">
            <a:off x="6766172" y="2203453"/>
            <a:ext cx="0" cy="2008450"/>
          </a:xfrm>
          <a:prstGeom prst="straightConnector1">
            <a:avLst/>
          </a:prstGeom>
          <a:ln w="38100">
            <a:solidFill>
              <a:srgbClr val="7F7F7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8E5C234-B28D-174B-93D0-D31322A4AB22}"/>
              </a:ext>
            </a:extLst>
          </p:cNvPr>
          <p:cNvCxnSpPr>
            <a:cxnSpLocks/>
          </p:cNvCxnSpPr>
          <p:nvPr/>
        </p:nvCxnSpPr>
        <p:spPr>
          <a:xfrm flipH="1" flipV="1">
            <a:off x="6912705" y="2203453"/>
            <a:ext cx="0" cy="2008450"/>
          </a:xfrm>
          <a:prstGeom prst="straightConnector1">
            <a:avLst/>
          </a:prstGeom>
          <a:ln w="38100">
            <a:solidFill>
              <a:srgbClr val="7F7F7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1A8A504-A266-BA4B-949F-9B1D6E5C7178}"/>
              </a:ext>
            </a:extLst>
          </p:cNvPr>
          <p:cNvGrpSpPr/>
          <p:nvPr/>
        </p:nvGrpSpPr>
        <p:grpSpPr>
          <a:xfrm>
            <a:off x="896979" y="3215248"/>
            <a:ext cx="2000291" cy="1161361"/>
            <a:chOff x="4947230" y="1490132"/>
            <a:chExt cx="2000291" cy="1161361"/>
          </a:xfrm>
        </p:grpSpPr>
        <p:cxnSp>
          <p:nvCxnSpPr>
            <p:cNvPr id="63" name="Google Shape;1222;p63">
              <a:extLst>
                <a:ext uri="{FF2B5EF4-FFF2-40B4-BE49-F238E27FC236}">
                  <a16:creationId xmlns:a16="http://schemas.microsoft.com/office/drawing/2014/main" id="{628E725E-0FC3-2340-B1DD-1D2383F4531A}"/>
                </a:ext>
              </a:extLst>
            </p:cNvPr>
            <p:cNvCxnSpPr/>
            <p:nvPr/>
          </p:nvCxnSpPr>
          <p:spPr>
            <a:xfrm rot="10800000">
              <a:off x="5345821" y="1490132"/>
              <a:ext cx="9900" cy="813218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1223;p63">
              <a:extLst>
                <a:ext uri="{FF2B5EF4-FFF2-40B4-BE49-F238E27FC236}">
                  <a16:creationId xmlns:a16="http://schemas.microsoft.com/office/drawing/2014/main" id="{4F305419-6350-5840-9AFF-68A841A04A4B}"/>
                </a:ext>
              </a:extLst>
            </p:cNvPr>
            <p:cNvSpPr/>
            <p:nvPr/>
          </p:nvSpPr>
          <p:spPr>
            <a:xfrm>
              <a:off x="5397371" y="2241159"/>
              <a:ext cx="89400" cy="65975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24;p63">
              <a:extLst>
                <a:ext uri="{FF2B5EF4-FFF2-40B4-BE49-F238E27FC236}">
                  <a16:creationId xmlns:a16="http://schemas.microsoft.com/office/drawing/2014/main" id="{8C69B417-F2B0-0B4D-86CF-C4EB7E8AAA3F}"/>
                </a:ext>
              </a:extLst>
            </p:cNvPr>
            <p:cNvSpPr/>
            <p:nvPr/>
          </p:nvSpPr>
          <p:spPr>
            <a:xfrm>
              <a:off x="5526969" y="2191146"/>
              <a:ext cx="89400" cy="115870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25;p63">
              <a:extLst>
                <a:ext uri="{FF2B5EF4-FFF2-40B4-BE49-F238E27FC236}">
                  <a16:creationId xmlns:a16="http://schemas.microsoft.com/office/drawing/2014/main" id="{0F186195-910F-8048-A445-DB1B9D31C35E}"/>
                </a:ext>
              </a:extLst>
            </p:cNvPr>
            <p:cNvSpPr/>
            <p:nvPr/>
          </p:nvSpPr>
          <p:spPr>
            <a:xfrm>
              <a:off x="5656592" y="2060457"/>
              <a:ext cx="89400" cy="246874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6;p63">
              <a:extLst>
                <a:ext uri="{FF2B5EF4-FFF2-40B4-BE49-F238E27FC236}">
                  <a16:creationId xmlns:a16="http://schemas.microsoft.com/office/drawing/2014/main" id="{A1A09EC8-DDB8-EE48-A689-735ED0F7B9E1}"/>
                </a:ext>
              </a:extLst>
            </p:cNvPr>
            <p:cNvSpPr/>
            <p:nvPr/>
          </p:nvSpPr>
          <p:spPr>
            <a:xfrm>
              <a:off x="5786190" y="1913314"/>
              <a:ext cx="89400" cy="39372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27;p63">
              <a:extLst>
                <a:ext uri="{FF2B5EF4-FFF2-40B4-BE49-F238E27FC236}">
                  <a16:creationId xmlns:a16="http://schemas.microsoft.com/office/drawing/2014/main" id="{2B65FF8D-2074-9F45-85D0-EB36E7E66F60}"/>
                </a:ext>
              </a:extLst>
            </p:cNvPr>
            <p:cNvSpPr/>
            <p:nvPr/>
          </p:nvSpPr>
          <p:spPr>
            <a:xfrm>
              <a:off x="5915788" y="1823278"/>
              <a:ext cx="89400" cy="483816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28;p63">
              <a:extLst>
                <a:ext uri="{FF2B5EF4-FFF2-40B4-BE49-F238E27FC236}">
                  <a16:creationId xmlns:a16="http://schemas.microsoft.com/office/drawing/2014/main" id="{0FD5F3C7-6B98-B545-8E93-3B71702430E2}"/>
                </a:ext>
              </a:extLst>
            </p:cNvPr>
            <p:cNvSpPr/>
            <p:nvPr/>
          </p:nvSpPr>
          <p:spPr>
            <a:xfrm>
              <a:off x="6045411" y="1780674"/>
              <a:ext cx="89400" cy="526381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29;p63">
              <a:extLst>
                <a:ext uri="{FF2B5EF4-FFF2-40B4-BE49-F238E27FC236}">
                  <a16:creationId xmlns:a16="http://schemas.microsoft.com/office/drawing/2014/main" id="{5A270E87-9703-6643-B7A7-30E11F73EC55}"/>
                </a:ext>
              </a:extLst>
            </p:cNvPr>
            <p:cNvSpPr/>
            <p:nvPr/>
          </p:nvSpPr>
          <p:spPr>
            <a:xfrm>
              <a:off x="6304608" y="1731311"/>
              <a:ext cx="89400" cy="575803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30;p63">
              <a:extLst>
                <a:ext uri="{FF2B5EF4-FFF2-40B4-BE49-F238E27FC236}">
                  <a16:creationId xmlns:a16="http://schemas.microsoft.com/office/drawing/2014/main" id="{0865CF89-BCD5-714C-8757-642354AF9979}"/>
                </a:ext>
              </a:extLst>
            </p:cNvPr>
            <p:cNvSpPr/>
            <p:nvPr/>
          </p:nvSpPr>
          <p:spPr>
            <a:xfrm>
              <a:off x="6175009" y="1750662"/>
              <a:ext cx="89400" cy="556649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31;p63">
              <a:extLst>
                <a:ext uri="{FF2B5EF4-FFF2-40B4-BE49-F238E27FC236}">
                  <a16:creationId xmlns:a16="http://schemas.microsoft.com/office/drawing/2014/main" id="{34A975C6-9FB2-4040-8092-520C71F478E7}"/>
                </a:ext>
              </a:extLst>
            </p:cNvPr>
            <p:cNvSpPr/>
            <p:nvPr/>
          </p:nvSpPr>
          <p:spPr>
            <a:xfrm>
              <a:off x="6434230" y="1705162"/>
              <a:ext cx="89400" cy="602051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32;p63">
              <a:extLst>
                <a:ext uri="{FF2B5EF4-FFF2-40B4-BE49-F238E27FC236}">
                  <a16:creationId xmlns:a16="http://schemas.microsoft.com/office/drawing/2014/main" id="{90ECEE68-FDA1-3646-887A-9F1319A174E7}"/>
                </a:ext>
              </a:extLst>
            </p:cNvPr>
            <p:cNvSpPr/>
            <p:nvPr/>
          </p:nvSpPr>
          <p:spPr>
            <a:xfrm>
              <a:off x="6693451" y="1685791"/>
              <a:ext cx="89400" cy="62144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33;p63">
              <a:extLst>
                <a:ext uri="{FF2B5EF4-FFF2-40B4-BE49-F238E27FC236}">
                  <a16:creationId xmlns:a16="http://schemas.microsoft.com/office/drawing/2014/main" id="{47240897-7BBA-9748-8BB5-633C3D983A8F}"/>
                </a:ext>
              </a:extLst>
            </p:cNvPr>
            <p:cNvSpPr/>
            <p:nvPr/>
          </p:nvSpPr>
          <p:spPr>
            <a:xfrm>
              <a:off x="6563828" y="1685810"/>
              <a:ext cx="89400" cy="621442"/>
            </a:xfrm>
            <a:prstGeom prst="rect">
              <a:avLst/>
            </a:prstGeom>
            <a:solidFill>
              <a:srgbClr val="619B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" name="Google Shape;1234;p63">
              <a:extLst>
                <a:ext uri="{FF2B5EF4-FFF2-40B4-BE49-F238E27FC236}">
                  <a16:creationId xmlns:a16="http://schemas.microsoft.com/office/drawing/2014/main" id="{D794DD4B-AE61-0647-B45C-72AC38E55B73}"/>
                </a:ext>
              </a:extLst>
            </p:cNvPr>
            <p:cNvCxnSpPr/>
            <p:nvPr/>
          </p:nvCxnSpPr>
          <p:spPr>
            <a:xfrm>
              <a:off x="5355721" y="2303350"/>
              <a:ext cx="1591800" cy="378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028558-B438-084D-9F95-7E4DA64E3B7F}"/>
                </a:ext>
              </a:extLst>
            </p:cNvPr>
            <p:cNvSpPr txBox="1"/>
            <p:nvPr/>
          </p:nvSpPr>
          <p:spPr>
            <a:xfrm>
              <a:off x="5734912" y="2282161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l">
                <a:buNone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F40723-CC17-594A-B6CA-60AF52580AB2}"/>
                </a:ext>
              </a:extLst>
            </p:cNvPr>
            <p:cNvSpPr txBox="1"/>
            <p:nvPr/>
          </p:nvSpPr>
          <p:spPr>
            <a:xfrm rot="16200000">
              <a:off x="4728580" y="1727508"/>
              <a:ext cx="806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" indent="0" algn="l">
                <a:buNone/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count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FFA3D49B-B835-5D4C-A382-8612C18E4F66}"/>
              </a:ext>
            </a:extLst>
          </p:cNvPr>
          <p:cNvSpPr txBox="1"/>
          <p:nvPr/>
        </p:nvSpPr>
        <p:spPr>
          <a:xfrm>
            <a:off x="2991719" y="2840303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 indent="0" algn="l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pic>
        <p:nvPicPr>
          <p:cNvPr id="79" name="Picture 2">
            <a:extLst>
              <a:ext uri="{FF2B5EF4-FFF2-40B4-BE49-F238E27FC236}">
                <a16:creationId xmlns:a16="http://schemas.microsoft.com/office/drawing/2014/main" id="{6EF5D3F5-AECA-214F-9529-233F446FB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9" t="46377" r="31160" b="48502"/>
          <a:stretch/>
        </p:blipFill>
        <p:spPr bwMode="auto">
          <a:xfrm>
            <a:off x="3110099" y="3275196"/>
            <a:ext cx="1759722" cy="1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C10AEC2-6FD9-4A4F-B9AA-438F9D9E57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80" t="-4745" r="10235" b="15099"/>
          <a:stretch/>
        </p:blipFill>
        <p:spPr>
          <a:xfrm>
            <a:off x="6352303" y="303118"/>
            <a:ext cx="985053" cy="9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FDBA-3C85-6843-A985-F0B7F5508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2F9-460D-DE4A-92AC-DC80E480BEFD}" type="slidenum">
              <a:rPr lang="en-US" smtClean="0"/>
              <a:t>72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431F5-6721-7A45-A70B-FDCDBCA9E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0" t="-4745" r="10235" b="15099"/>
          <a:stretch/>
        </p:blipFill>
        <p:spPr>
          <a:xfrm>
            <a:off x="6490453" y="783493"/>
            <a:ext cx="1503191" cy="1469887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CC438A21-AF4D-3748-997E-0AD263F49CDA}"/>
              </a:ext>
            </a:extLst>
          </p:cNvPr>
          <p:cNvSpPr/>
          <p:nvPr/>
        </p:nvSpPr>
        <p:spPr>
          <a:xfrm>
            <a:off x="6460184" y="4996993"/>
            <a:ext cx="1563728" cy="705821"/>
          </a:xfrm>
          <a:prstGeom prst="can">
            <a:avLst/>
          </a:prstGeom>
          <a:solidFill>
            <a:srgbClr val="DC2D3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C38596-A0A5-D743-98D1-9EC880188F05}"/>
              </a:ext>
            </a:extLst>
          </p:cNvPr>
          <p:cNvCxnSpPr>
            <a:cxnSpLocks/>
          </p:cNvCxnSpPr>
          <p:nvPr/>
        </p:nvCxnSpPr>
        <p:spPr>
          <a:xfrm>
            <a:off x="7242048" y="3280346"/>
            <a:ext cx="0" cy="504341"/>
          </a:xfrm>
          <a:prstGeom prst="straightConnector1">
            <a:avLst/>
          </a:prstGeom>
          <a:ln w="38100">
            <a:solidFill>
              <a:srgbClr val="7F7F7F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FC9494-E15D-5A4A-846D-0E7E6C09B1DA}"/>
              </a:ext>
            </a:extLst>
          </p:cNvPr>
          <p:cNvSpPr/>
          <p:nvPr/>
        </p:nvSpPr>
        <p:spPr>
          <a:xfrm>
            <a:off x="6490453" y="2825251"/>
            <a:ext cx="1503191" cy="4605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Interfaces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9FF126-D836-F344-B1D8-874F60B6D8E1}"/>
              </a:ext>
            </a:extLst>
          </p:cNvPr>
          <p:cNvSpPr/>
          <p:nvPr/>
        </p:nvSpPr>
        <p:spPr>
          <a:xfrm>
            <a:off x="6490453" y="3788698"/>
            <a:ext cx="1503191" cy="475460"/>
          </a:xfrm>
          <a:prstGeom prst="rect">
            <a:avLst/>
          </a:prstGeom>
          <a:noFill/>
          <a:ln w="28575">
            <a:solidFill>
              <a:srgbClr val="007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07EE4"/>
                </a:solidFill>
                <a:latin typeface="Arial" charset="0"/>
                <a:ea typeface="Arial" charset="0"/>
                <a:cs typeface="Arial" charset="0"/>
              </a:rPr>
              <a:t>Systems</a:t>
            </a:r>
          </a:p>
        </p:txBody>
      </p:sp>
      <p:sp>
        <p:nvSpPr>
          <p:cNvPr id="9" name="U-Turn Arrow 8">
            <a:extLst>
              <a:ext uri="{FF2B5EF4-FFF2-40B4-BE49-F238E27FC236}">
                <a16:creationId xmlns:a16="http://schemas.microsoft.com/office/drawing/2014/main" id="{AF8D7BF5-42BA-FC43-99A0-AD6EB92C7333}"/>
              </a:ext>
            </a:extLst>
          </p:cNvPr>
          <p:cNvSpPr/>
          <p:nvPr/>
        </p:nvSpPr>
        <p:spPr>
          <a:xfrm rot="5400000">
            <a:off x="7756579" y="3326082"/>
            <a:ext cx="1107427" cy="414130"/>
          </a:xfrm>
          <a:prstGeom prst="uturnArrow">
            <a:avLst>
              <a:gd name="adj1" fmla="val 30222"/>
              <a:gd name="adj2" fmla="val 25000"/>
              <a:gd name="adj3" fmla="val 40286"/>
              <a:gd name="adj4" fmla="val 43750"/>
              <a:gd name="adj5" fmla="val 100000"/>
            </a:avLst>
          </a:prstGeom>
          <a:solidFill>
            <a:schemeClr val="bg1">
              <a:lumMod val="75000"/>
            </a:schemeClr>
          </a:solidFill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02480C3D-B2EF-FD45-B2D3-4A525E3F6B26}"/>
              </a:ext>
            </a:extLst>
          </p:cNvPr>
          <p:cNvSpPr/>
          <p:nvPr/>
        </p:nvSpPr>
        <p:spPr>
          <a:xfrm rot="16200000">
            <a:off x="5619866" y="3332606"/>
            <a:ext cx="1107427" cy="414130"/>
          </a:xfrm>
          <a:prstGeom prst="uturnArrow">
            <a:avLst>
              <a:gd name="adj1" fmla="val 30222"/>
              <a:gd name="adj2" fmla="val 25000"/>
              <a:gd name="adj3" fmla="val 40286"/>
              <a:gd name="adj4" fmla="val 43750"/>
              <a:gd name="adj5" fmla="val 100000"/>
            </a:avLst>
          </a:prstGeom>
          <a:solidFill>
            <a:schemeClr val="bg1">
              <a:lumMod val="75000"/>
            </a:schemeClr>
          </a:solidFill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3D62-B588-0043-B213-B283B821D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932"/>
          <a:stretch/>
        </p:blipFill>
        <p:spPr>
          <a:xfrm>
            <a:off x="89913" y="286305"/>
            <a:ext cx="3461155" cy="6285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89A4C4-4DD9-0140-BC68-79CCE79BD74B}"/>
              </a:ext>
            </a:extLst>
          </p:cNvPr>
          <p:cNvSpPr txBox="1"/>
          <p:nvPr/>
        </p:nvSpPr>
        <p:spPr>
          <a:xfrm>
            <a:off x="3773010" y="1020934"/>
            <a:ext cx="676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EED74-8461-2349-B793-8370CB21ECE5}"/>
              </a:ext>
            </a:extLst>
          </p:cNvPr>
          <p:cNvSpPr txBox="1"/>
          <p:nvPr/>
        </p:nvSpPr>
        <p:spPr>
          <a:xfrm>
            <a:off x="3773010" y="2574521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58466-54E5-0D4D-82F1-CE88B539ABD8}"/>
              </a:ext>
            </a:extLst>
          </p:cNvPr>
          <p:cNvSpPr txBox="1"/>
          <p:nvPr/>
        </p:nvSpPr>
        <p:spPr>
          <a:xfrm>
            <a:off x="3773010" y="3728624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A191CB-7CBC-A849-98FF-4DB432003FD2}"/>
              </a:ext>
            </a:extLst>
          </p:cNvPr>
          <p:cNvSpPr txBox="1"/>
          <p:nvPr/>
        </p:nvSpPr>
        <p:spPr>
          <a:xfrm>
            <a:off x="3773010" y="4935988"/>
            <a:ext cx="1103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413600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9C66-8846-2F4E-822C-D838BA32C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833BC-80E1-2049-99D7-C33571B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CS is engineering discipline</a:t>
            </a:r>
          </a:p>
          <a:p>
            <a:pPr marL="0" indent="0" algn="ctr">
              <a:buNone/>
            </a:pPr>
            <a:r>
              <a:rPr lang="en-US" sz="3600" dirty="0"/>
              <a:t>Powered by needs</a:t>
            </a:r>
          </a:p>
          <a:p>
            <a:pPr marL="0" indent="0" algn="ctr">
              <a:buNone/>
            </a:pPr>
            <a:r>
              <a:rPr lang="en-US" sz="3600" dirty="0"/>
              <a:t>Combining areas and ideas</a:t>
            </a:r>
          </a:p>
        </p:txBody>
      </p:sp>
    </p:spTree>
    <p:extLst>
      <p:ext uri="{BB962C8B-B14F-4D97-AF65-F5344CB8AC3E}">
        <p14:creationId xmlns:p14="http://schemas.microsoft.com/office/powerpoint/2010/main" val="10265162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0D7E-C5B4-284B-8BBB-280EB5F5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61F0-EFA7-424C-9247-F8DE3714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DE207-01C1-C947-A556-C5122390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25" y="830386"/>
            <a:ext cx="8594550" cy="519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TODOs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Reviews</a:t>
            </a:r>
          </a:p>
          <a:p>
            <a:pPr marL="0" indent="0">
              <a:buNone/>
            </a:pPr>
            <a:r>
              <a:rPr lang="en-US" dirty="0"/>
              <a:t>Assignment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columbiaviz.github.io</a:t>
            </a:r>
            <a:r>
              <a:rPr lang="en-US" dirty="0"/>
              <a:t> is your friend</a:t>
            </a:r>
          </a:p>
        </p:txBody>
      </p:sp>
    </p:spTree>
    <p:extLst>
      <p:ext uri="{BB962C8B-B14F-4D97-AF65-F5344CB8AC3E}">
        <p14:creationId xmlns:p14="http://schemas.microsoft.com/office/powerpoint/2010/main" val="396547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8179-DB31-7649-8F1D-52C3B7DD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72561-3ECB-FE40-810A-E44585B8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3EA-D28E-A34E-BAA4-A091002C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A167-3904-CE48-8F61-D28EA4A51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Initially a research reading group, but opened it up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Take what you want</a:t>
            </a:r>
          </a:p>
          <a:p>
            <a:r>
              <a:rPr lang="en-US" dirty="0"/>
              <a:t>Will not be taught (e.g., not a traditional lecture-based class)</a:t>
            </a:r>
          </a:p>
          <a:p>
            <a:r>
              <a:rPr lang="en-US" dirty="0"/>
              <a:t>Will not be tested (no exams, minor assignments)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will conduct research</a:t>
            </a:r>
          </a:p>
          <a:p>
            <a:r>
              <a:rPr lang="en-US" dirty="0"/>
              <a:t>Read, comment on, discuss research papers and ideas</a:t>
            </a:r>
          </a:p>
          <a:p>
            <a:r>
              <a:rPr lang="en-US" dirty="0"/>
              <a:t>Do research project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It is hard!</a:t>
            </a:r>
          </a:p>
          <a:p>
            <a:r>
              <a:rPr lang="en-US" dirty="0"/>
              <a:t>Requires consistent work, ingenuity, and </a:t>
            </a:r>
            <a:r>
              <a:rPr lang="en-US" dirty="0" err="1"/>
              <a:t>trial&amp;error</a:t>
            </a:r>
            <a:endParaRPr lang="en-US" dirty="0"/>
          </a:p>
          <a:p>
            <a:r>
              <a:rPr lang="en-US" b="1" dirty="0"/>
              <a:t>If you haven’t done research at all before, talk to me</a:t>
            </a:r>
          </a:p>
        </p:txBody>
      </p:sp>
    </p:spTree>
    <p:extLst>
      <p:ext uri="{BB962C8B-B14F-4D97-AF65-F5344CB8AC3E}">
        <p14:creationId xmlns:p14="http://schemas.microsoft.com/office/powerpoint/2010/main" val="22065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2C5D-1FF8-D040-81FF-B5611971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32D1-A374-8940-A214-8C298A913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Study a research area: Systems for Human Data Interaction</a:t>
            </a:r>
          </a:p>
          <a:p>
            <a:r>
              <a:rPr lang="en-US" dirty="0"/>
              <a:t>Related to: HCI, Vis, Databases</a:t>
            </a:r>
          </a:p>
          <a:p>
            <a:r>
              <a:rPr lang="en-US" dirty="0"/>
              <a:t>Important in modern data-driven world/data-science</a:t>
            </a:r>
          </a:p>
          <a:p>
            <a:r>
              <a:rPr lang="en-US" dirty="0"/>
              <a:t>97% of world not programmers</a:t>
            </a:r>
          </a:p>
          <a:p>
            <a:r>
              <a:rPr lang="en-US" dirty="0"/>
              <a:t>100% of world revolves around data</a:t>
            </a:r>
          </a:p>
          <a:p>
            <a:r>
              <a:rPr lang="en-US" dirty="0"/>
              <a:t>Not just interface design, not just systems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How?</a:t>
            </a:r>
          </a:p>
          <a:p>
            <a:r>
              <a:rPr lang="en-US" dirty="0"/>
              <a:t>Critically read and evaluate papers</a:t>
            </a:r>
          </a:p>
          <a:p>
            <a:r>
              <a:rPr lang="en-US" dirty="0"/>
              <a:t>Discuss and/or present research</a:t>
            </a:r>
          </a:p>
          <a:p>
            <a:r>
              <a:rPr lang="en-US" dirty="0"/>
              <a:t>Conduct novel, publishable research</a:t>
            </a:r>
          </a:p>
        </p:txBody>
      </p:sp>
    </p:spTree>
    <p:extLst>
      <p:ext uri="{BB962C8B-B14F-4D97-AF65-F5344CB8AC3E}">
        <p14:creationId xmlns:p14="http://schemas.microsoft.com/office/powerpoint/2010/main" val="29107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6526</TotalTime>
  <Words>2479</Words>
  <Application>Microsoft Macintosh PowerPoint</Application>
  <PresentationFormat>On-screen Show (4:3)</PresentationFormat>
  <Paragraphs>577</Paragraphs>
  <Slides>76</Slides>
  <Notes>33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Avenir Book</vt:lpstr>
      <vt:lpstr>Calibri</vt:lpstr>
      <vt:lpstr>Consolas</vt:lpstr>
      <vt:lpstr>Gill Sans MT</vt:lpstr>
      <vt:lpstr>Office Theme</vt:lpstr>
      <vt:lpstr>COMS W6998  SYSTEMS FOR HUMAN DATA INTERACTION</vt:lpstr>
      <vt:lpstr>Today’s class</vt:lpstr>
      <vt:lpstr>Covid Policy</vt:lpstr>
      <vt:lpstr>Essentials.</vt:lpstr>
      <vt:lpstr>Essentials. </vt:lpstr>
      <vt:lpstr>Essentials.  Prereqs</vt:lpstr>
      <vt:lpstr>Essentials.  Waitlist</vt:lpstr>
      <vt:lpstr>What is this class?</vt:lpstr>
      <vt:lpstr>Overview.</vt:lpstr>
      <vt:lpstr>Overview. Related Work</vt:lpstr>
      <vt:lpstr>Overview. Grading</vt:lpstr>
      <vt:lpstr>Overview. Class Format</vt:lpstr>
      <vt:lpstr>Overview. Reviews 20%</vt:lpstr>
      <vt:lpstr>Overview. Reviews 20%</vt:lpstr>
      <vt:lpstr>Overview. Presentation 5% EC</vt:lpstr>
      <vt:lpstr>Overview. Participation 20%</vt:lpstr>
      <vt:lpstr>Overview. Assignments 15%</vt:lpstr>
      <vt:lpstr>Overview. Research Project 50%</vt:lpstr>
      <vt:lpstr>Overview. Research Project 50%</vt:lpstr>
      <vt:lpstr>Overview. Research Project 50%</vt:lpstr>
      <vt:lpstr>Overview. Research Project 50%</vt:lpstr>
      <vt:lpstr>Overview. Research Project 50%</vt:lpstr>
      <vt:lpstr>Overview. Research Project 50%</vt:lpstr>
      <vt:lpstr>Questions?</vt:lpstr>
      <vt:lpstr>Getting to know you</vt:lpstr>
      <vt:lpstr>Introduction to the  course topics</vt:lpstr>
      <vt:lpstr>Data Interfaces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Wrangling</vt:lpstr>
      <vt:lpstr>Exploration</vt:lpstr>
      <vt:lpstr>Modalities: gesture</vt:lpstr>
      <vt:lpstr>Modalities: example-based</vt:lpstr>
      <vt:lpstr>PowerPoint Presentation</vt:lpstr>
      <vt:lpstr>PowerPoint Presentation</vt:lpstr>
      <vt:lpstr>PowerPoint Presentation</vt:lpstr>
      <vt:lpstr>The need for Systems</vt:lpstr>
      <vt:lpstr>Human Computer Interfaces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Data Interfaces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Small Data</vt:lpstr>
      <vt:lpstr>Medium Data</vt:lpstr>
      <vt:lpstr>Large Data</vt:lpstr>
      <vt:lpstr>XL Data</vt:lpstr>
      <vt:lpstr>XL Data</vt:lpstr>
      <vt:lpstr>XL Data</vt:lpstr>
      <vt:lpstr>XL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Stepping Back</vt:lpstr>
      <vt:lpstr>PowerPoint Presentation</vt:lpstr>
      <vt:lpstr>Your TODOs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W6998 SYSTEMS FOR HUMAN DATA INTERACTION</dc:title>
  <dc:creator>Microsoft Office User</dc:creator>
  <cp:lastModifiedBy>Microsoft Office User</cp:lastModifiedBy>
  <cp:revision>65</cp:revision>
  <dcterms:created xsi:type="dcterms:W3CDTF">2020-01-20T15:54:50Z</dcterms:created>
  <dcterms:modified xsi:type="dcterms:W3CDTF">2021-09-13T16:47:29Z</dcterms:modified>
</cp:coreProperties>
</file>